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528" r:id="rId2"/>
    <p:sldId id="529" r:id="rId3"/>
    <p:sldId id="549" r:id="rId4"/>
    <p:sldId id="532" r:id="rId5"/>
    <p:sldId id="533" r:id="rId6"/>
    <p:sldId id="534" r:id="rId7"/>
    <p:sldId id="535" r:id="rId8"/>
    <p:sldId id="536" r:id="rId9"/>
    <p:sldId id="537" r:id="rId10"/>
    <p:sldId id="538" r:id="rId11"/>
    <p:sldId id="541" r:id="rId12"/>
    <p:sldId id="543" r:id="rId13"/>
    <p:sldId id="539" r:id="rId14"/>
    <p:sldId id="544" r:id="rId15"/>
    <p:sldId id="542" r:id="rId16"/>
    <p:sldId id="545" r:id="rId17"/>
    <p:sldId id="547" r:id="rId18"/>
    <p:sldId id="548" r:id="rId19"/>
    <p:sldId id="559" r:id="rId20"/>
    <p:sldId id="550" r:id="rId21"/>
    <p:sldId id="552" r:id="rId22"/>
    <p:sldId id="553" r:id="rId23"/>
    <p:sldId id="554" r:id="rId24"/>
    <p:sldId id="555" r:id="rId25"/>
    <p:sldId id="556" r:id="rId26"/>
    <p:sldId id="557" r:id="rId27"/>
    <p:sldId id="525" r:id="rId28"/>
    <p:sldId id="540" r:id="rId29"/>
    <p:sldId id="558" r:id="rId30"/>
    <p:sldId id="546" r:id="rId31"/>
  </p:sldIdLst>
  <p:sldSz cx="1219835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E5856"/>
    <a:srgbClr val="5BD4FF"/>
    <a:srgbClr val="CAC9CE"/>
    <a:srgbClr val="008BBC"/>
    <a:srgbClr val="009AD0"/>
    <a:srgbClr val="0DC0FF"/>
    <a:srgbClr val="00B0F0"/>
    <a:srgbClr val="C8C8C8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03447BB-5D67-496B-8E87-E561075AD55C}" styleName="深色样式 1 - 强调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91" autoAdjust="0"/>
    <p:restoredTop sz="94649" autoAdjust="0"/>
  </p:normalViewPr>
  <p:slideViewPr>
    <p:cSldViewPr>
      <p:cViewPr>
        <p:scale>
          <a:sx n="75" d="100"/>
          <a:sy n="75" d="100"/>
        </p:scale>
        <p:origin x="-468" y="84"/>
      </p:cViewPr>
      <p:guideLst>
        <p:guide orient="horz" pos="2160"/>
        <p:guide pos="3842"/>
      </p:guideLst>
    </p:cSldViewPr>
  </p:slideViewPr>
  <p:outlineViewPr>
    <p:cViewPr>
      <p:scale>
        <a:sx n="33" d="100"/>
        <a:sy n="33" d="100"/>
      </p:scale>
      <p:origin x="0" y="200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292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3525A-C02F-4B8F-B387-903069B50460}" type="datetimeFigureOut">
              <a:rPr lang="zh-CN" altLang="en-US" smtClean="0"/>
              <a:t>2018/5/6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1013A9-7401-4B00-B077-0D622FF51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05550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534892-2594-4348-9B59-391C3F1BE7C4}" type="datetimeFigureOut">
              <a:rPr lang="zh-CN" altLang="en-US" smtClean="0"/>
              <a:t>2018/5/6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031C7-A97A-4B3D-B11F-B8701A7D07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224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60991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0" y="0"/>
            <a:ext cx="121999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19" y="186645"/>
            <a:ext cx="1224136" cy="434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146" y="-5162"/>
            <a:ext cx="6871744" cy="6858000"/>
          </a:xfrm>
          <a:prstGeom prst="rect">
            <a:avLst/>
          </a:prstGeom>
        </p:spPr>
      </p:pic>
      <p:sp>
        <p:nvSpPr>
          <p:cNvPr id="19" name="标题 1"/>
          <p:cNvSpPr>
            <a:spLocks noGrp="1"/>
          </p:cNvSpPr>
          <p:nvPr>
            <p:ph type="ctrTitle"/>
          </p:nvPr>
        </p:nvSpPr>
        <p:spPr>
          <a:xfrm>
            <a:off x="2337738" y="3645024"/>
            <a:ext cx="6099175" cy="57849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tx1"/>
                </a:solidFill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4201715" y="4252446"/>
            <a:ext cx="3841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细黑" pitchFamily="2" charset="-122"/>
                <a:ea typeface="华文细黑" pitchFamily="2" charset="-122"/>
              </a:rPr>
              <a:t>www.</a:t>
            </a:r>
            <a:r>
              <a:rPr lang="en-US" altLang="zh-CN" sz="1800" dirty="0" smtClean="0">
                <a:solidFill>
                  <a:srgbClr val="00B0F0"/>
                </a:solidFill>
                <a:effectLst/>
                <a:latin typeface="华文细黑" pitchFamily="2" charset="-122"/>
                <a:ea typeface="华文细黑" pitchFamily="2" charset="-122"/>
              </a:rPr>
              <a:t>eastime</a:t>
            </a: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细黑" pitchFamily="2" charset="-122"/>
                <a:ea typeface="华文细黑" pitchFamily="2" charset="-122"/>
              </a:rPr>
              <a:t>.com.cn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580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内容占位符 16"/>
          <p:cNvSpPr>
            <a:spLocks noGrp="1"/>
          </p:cNvSpPr>
          <p:nvPr>
            <p:ph sz="quarter" idx="10" hasCustomPrompt="1"/>
          </p:nvPr>
        </p:nvSpPr>
        <p:spPr>
          <a:xfrm>
            <a:off x="481013" y="1412776"/>
            <a:ext cx="11234737" cy="475250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30000"/>
              </a:lnSpc>
              <a:buClr>
                <a:srgbClr val="00B0F0"/>
              </a:buClr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3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30000"/>
              </a:lnSpc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30000"/>
              </a:lnSpc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300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标题</a:t>
            </a:r>
            <a:r>
              <a:rPr lang="en-US" altLang="zh-CN" dirty="0" smtClean="0"/>
              <a:t>1</a:t>
            </a:r>
          </a:p>
          <a:p>
            <a:pPr lvl="0"/>
            <a:r>
              <a:rPr lang="zh-CN" altLang="en-US" dirty="0" smtClean="0"/>
              <a:t>标题</a:t>
            </a:r>
            <a:r>
              <a:rPr lang="en-US" altLang="zh-CN" dirty="0" smtClean="0"/>
              <a:t>2</a:t>
            </a:r>
          </a:p>
          <a:p>
            <a:pPr lvl="0"/>
            <a:r>
              <a:rPr lang="en-US" altLang="zh-CN" dirty="0" smtClean="0"/>
              <a:t>……</a:t>
            </a:r>
            <a:endParaRPr lang="zh-CN" altLang="en-US" dirty="0" smtClean="0"/>
          </a:p>
        </p:txBody>
      </p:sp>
      <p:sp>
        <p:nvSpPr>
          <p:cNvPr id="2" name="燕尾形 1"/>
          <p:cNvSpPr/>
          <p:nvPr userDrawn="1"/>
        </p:nvSpPr>
        <p:spPr>
          <a:xfrm>
            <a:off x="0" y="548680"/>
            <a:ext cx="1850703" cy="544126"/>
          </a:xfrm>
          <a:prstGeom prst="chevr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122511" y="620688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  录</a:t>
            </a:r>
            <a:endParaRPr lang="zh-CN" altLang="en-US" sz="2000" b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925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6021288"/>
            <a:ext cx="12198350" cy="836712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1994289" y="3456296"/>
            <a:ext cx="2510829" cy="1306887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10635679" y="6408624"/>
            <a:ext cx="1440160" cy="288032"/>
          </a:xfrm>
          <a:prstGeom prst="rect">
            <a:avLst/>
          </a:prstGeom>
          <a:solidFill>
            <a:srgbClr val="F6F6F6"/>
          </a:solidFill>
          <a:ln>
            <a:solidFill>
              <a:srgbClr val="F6F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3401704"/>
            <a:ext cx="1219835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 userDrawn="1"/>
        </p:nvSpPr>
        <p:spPr>
          <a:xfrm>
            <a:off x="2102731" y="2312876"/>
            <a:ext cx="2196244" cy="2196244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0" y="3443418"/>
            <a:ext cx="12198350" cy="3401704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五边形 9"/>
          <p:cNvSpPr/>
          <p:nvPr userDrawn="1"/>
        </p:nvSpPr>
        <p:spPr>
          <a:xfrm flipH="1">
            <a:off x="11211743" y="5949280"/>
            <a:ext cx="986607" cy="504056"/>
          </a:xfrm>
          <a:prstGeom prst="homePlate">
            <a:avLst/>
          </a:prstGeom>
          <a:solidFill>
            <a:srgbClr val="FE5856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1" name="TextBox 15"/>
          <p:cNvSpPr txBox="1"/>
          <p:nvPr userDrawn="1"/>
        </p:nvSpPr>
        <p:spPr>
          <a:xfrm>
            <a:off x="11379831" y="6032031"/>
            <a:ext cx="650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6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/>
              <a:t>‹#›</a:t>
            </a:fld>
            <a:r>
              <a:rPr lang="zh-CN" altLang="en-US" sz="160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1600" b="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5" name="标题 6"/>
          <p:cNvSpPr>
            <a:spLocks noGrp="1"/>
          </p:cNvSpPr>
          <p:nvPr>
            <p:ph type="title"/>
          </p:nvPr>
        </p:nvSpPr>
        <p:spPr>
          <a:xfrm>
            <a:off x="4442991" y="2780928"/>
            <a:ext cx="7251303" cy="461666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6" name="内容占位符 16"/>
          <p:cNvSpPr>
            <a:spLocks noGrp="1"/>
          </p:cNvSpPr>
          <p:nvPr>
            <p:ph sz="quarter" idx="10" hasCustomPrompt="1"/>
          </p:nvPr>
        </p:nvSpPr>
        <p:spPr>
          <a:xfrm>
            <a:off x="4947047" y="3456297"/>
            <a:ext cx="7251303" cy="184491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30000"/>
              </a:lnSpc>
              <a:buClr>
                <a:srgbClr val="00B0F0"/>
              </a:buClr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3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30000"/>
              </a:lnSpc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30000"/>
              </a:lnSpc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300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标题</a:t>
            </a:r>
            <a:r>
              <a:rPr lang="en-US" altLang="zh-CN" dirty="0" smtClean="0"/>
              <a:t>1</a:t>
            </a:r>
          </a:p>
          <a:p>
            <a:pPr lvl="0"/>
            <a:r>
              <a:rPr lang="zh-CN" altLang="en-US" dirty="0" smtClean="0"/>
              <a:t>标题</a:t>
            </a:r>
            <a:r>
              <a:rPr lang="en-US" altLang="zh-CN" dirty="0" smtClean="0"/>
              <a:t>2</a:t>
            </a:r>
          </a:p>
          <a:p>
            <a:pPr lvl="0"/>
            <a:r>
              <a:rPr lang="en-US" altLang="zh-CN" dirty="0" smtClean="0"/>
              <a:t>……</a:t>
            </a:r>
            <a:endParaRPr lang="zh-CN" altLang="en-US" dirty="0" smtClean="0"/>
          </a:p>
        </p:txBody>
      </p:sp>
      <p:sp>
        <p:nvSpPr>
          <p:cNvPr id="18" name="五边形 17"/>
          <p:cNvSpPr/>
          <p:nvPr userDrawn="1"/>
        </p:nvSpPr>
        <p:spPr>
          <a:xfrm>
            <a:off x="0" y="260648"/>
            <a:ext cx="3722911" cy="504056"/>
          </a:xfrm>
          <a:prstGeom prst="homePlate">
            <a:avLst/>
          </a:prstGeom>
          <a:solidFill>
            <a:srgbClr val="CAC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燕尾形 18"/>
          <p:cNvSpPr/>
          <p:nvPr userDrawn="1"/>
        </p:nvSpPr>
        <p:spPr>
          <a:xfrm>
            <a:off x="3565247" y="260648"/>
            <a:ext cx="504056" cy="504056"/>
          </a:xfrm>
          <a:prstGeom prst="chevron">
            <a:avLst/>
          </a:prstGeom>
          <a:solidFill>
            <a:srgbClr val="CAC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燕尾形 19"/>
          <p:cNvSpPr/>
          <p:nvPr userDrawn="1"/>
        </p:nvSpPr>
        <p:spPr>
          <a:xfrm>
            <a:off x="3866927" y="260648"/>
            <a:ext cx="504056" cy="504056"/>
          </a:xfrm>
          <a:prstGeom prst="chevron">
            <a:avLst/>
          </a:prstGeom>
          <a:solidFill>
            <a:srgbClr val="CAC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2361198" y="2571016"/>
            <a:ext cx="1669832" cy="1669832"/>
          </a:xfrm>
          <a:prstGeom prst="ellipse">
            <a:avLst/>
          </a:prstGeom>
          <a:solidFill>
            <a:srgbClr val="00B0F0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1" hasCustomPrompt="1"/>
          </p:nvPr>
        </p:nvSpPr>
        <p:spPr>
          <a:xfrm>
            <a:off x="2066727" y="2669977"/>
            <a:ext cx="2160811" cy="13350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>
                <a:solidFill>
                  <a:schemeClr val="bg1"/>
                </a:solidFill>
                <a:latin typeface="Arial Black" pitchFamily="34" charset="0"/>
              </a:defRPr>
            </a:lvl1pPr>
          </a:lstStyle>
          <a:p>
            <a:pPr lvl="0"/>
            <a:r>
              <a:rPr lang="en-US" altLang="zh-CN" dirty="0" smtClean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075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普通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338535" y="476672"/>
            <a:ext cx="9435318" cy="461666"/>
          </a:xfrm>
          <a:prstGeom prst="chevron">
            <a:avLst/>
          </a:prstGeom>
          <a:solidFill>
            <a:srgbClr val="00B0F0"/>
          </a:solidFill>
        </p:spPr>
        <p:txBody>
          <a:bodyPr/>
          <a:lstStyle>
            <a:lvl1pPr algn="l">
              <a:defRPr sz="24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7" name="内容占位符 16"/>
          <p:cNvSpPr>
            <a:spLocks noGrp="1"/>
          </p:cNvSpPr>
          <p:nvPr>
            <p:ph sz="quarter" idx="10"/>
          </p:nvPr>
        </p:nvSpPr>
        <p:spPr>
          <a:xfrm>
            <a:off x="481013" y="1196753"/>
            <a:ext cx="11234737" cy="5112568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30000"/>
              </a:lnSpc>
              <a:defRPr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30000"/>
              </a:lnSpc>
              <a:defRPr sz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30000"/>
              </a:lnSpc>
              <a:defRPr sz="105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30000"/>
              </a:lnSpc>
              <a:defRPr sz="9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933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747" y="3087447"/>
            <a:ext cx="504056" cy="504056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6632517"/>
            <a:ext cx="12198350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4172375" y="3681383"/>
            <a:ext cx="3841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细黑" pitchFamily="2" charset="-122"/>
                <a:ea typeface="华文细黑" pitchFamily="2" charset="-122"/>
              </a:rPr>
              <a:t>www.</a:t>
            </a:r>
            <a:r>
              <a:rPr lang="en-US" altLang="zh-CN" sz="1800" dirty="0" smtClean="0">
                <a:solidFill>
                  <a:srgbClr val="00B0F0"/>
                </a:solidFill>
                <a:effectLst/>
                <a:latin typeface="华文细黑" pitchFamily="2" charset="-122"/>
                <a:ea typeface="华文细黑" pitchFamily="2" charset="-122"/>
              </a:rPr>
              <a:t>eastime</a:t>
            </a: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细黑" pitchFamily="2" charset="-122"/>
                <a:ea typeface="华文细黑" pitchFamily="2" charset="-122"/>
              </a:rPr>
              <a:t>.com.cn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5523111" y="3087448"/>
            <a:ext cx="1656184" cy="504056"/>
          </a:xfrm>
          <a:prstGeom prst="rect">
            <a:avLst/>
          </a:prstGeom>
        </p:spPr>
        <p:txBody>
          <a:bodyPr/>
          <a:lstStyle>
            <a:lvl1pPr indent="0" algn="ctr">
              <a:spcBef>
                <a:spcPct val="20000"/>
              </a:spcBef>
              <a:buFont typeface="Arial" pitchFamily="34" charset="0"/>
              <a:buNone/>
              <a:defRPr sz="3200" b="1">
                <a:solidFill>
                  <a:srgbClr val="00B0F0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lvl="0" algn="l"/>
            <a:r>
              <a:rPr lang="en-US" altLang="zh-CN" dirty="0" smtClean="0"/>
              <a:t>Thanks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51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>
            <a:stCxn id="10" idx="3"/>
          </p:cNvCxnSpPr>
          <p:nvPr userDrawn="1"/>
        </p:nvCxnSpPr>
        <p:spPr>
          <a:xfrm>
            <a:off x="6284135" y="6744858"/>
            <a:ext cx="591421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endCxn id="10" idx="1"/>
          </p:cNvCxnSpPr>
          <p:nvPr userDrawn="1"/>
        </p:nvCxnSpPr>
        <p:spPr>
          <a:xfrm>
            <a:off x="0" y="6744858"/>
            <a:ext cx="5891859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5"/>
          <p:cNvSpPr txBox="1"/>
          <p:nvPr userDrawn="1"/>
        </p:nvSpPr>
        <p:spPr>
          <a:xfrm>
            <a:off x="5891859" y="6621747"/>
            <a:ext cx="3922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/>
              <a:t>‹#›</a:t>
            </a:fld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1000" b="0" dirty="0">
              <a:solidFill>
                <a:schemeClr val="tx1">
                  <a:lumMod val="65000"/>
                  <a:lumOff val="3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0779695" y="6522443"/>
            <a:ext cx="1440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www.eastime.com.cn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8" r:id="rId2"/>
    <p:sldLayoutId id="2147483670" r:id="rId3"/>
    <p:sldLayoutId id="2147483667" r:id="rId4"/>
    <p:sldLayoutId id="2147483671" r:id="rId5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e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jpeg"/><Relationship Id="rId5" Type="http://schemas.microsoft.com/office/2007/relationships/hdphoto" Target="../media/hdphoto1.wdp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广汽本田 透明</a:t>
            </a:r>
            <a:r>
              <a:rPr lang="zh-TW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车间调研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125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车间调度看</a:t>
            </a:r>
            <a:r>
              <a:rPr lang="zh-TW" altLang="en-US" b="1" dirty="0" smtClean="0"/>
              <a:t>板</a:t>
            </a:r>
            <a:r>
              <a:rPr lang="en-US" altLang="zh-TW" b="1" dirty="0" smtClean="0"/>
              <a:t>-</a:t>
            </a:r>
            <a:r>
              <a:rPr lang="zh-TW" altLang="en-US" b="1" dirty="0" smtClean="0"/>
              <a:t>栏位介绍</a:t>
            </a:r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9483551" y="3068960"/>
            <a:ext cx="2498774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/>
              <a:t>当月</a:t>
            </a:r>
            <a:r>
              <a:rPr lang="zh-TW" altLang="en-US" sz="1600" dirty="0"/>
              <a:t>统计、</a:t>
            </a:r>
            <a:r>
              <a:rPr lang="zh-TW" altLang="en-US" sz="1600" dirty="0" smtClean="0"/>
              <a:t>当天统计</a:t>
            </a:r>
            <a:endParaRPr lang="zh-CN" altLang="en-US" sz="1600" dirty="0"/>
          </a:p>
        </p:txBody>
      </p:sp>
      <p:sp>
        <p:nvSpPr>
          <p:cNvPr id="13" name="圆角矩形 12"/>
          <p:cNvSpPr/>
          <p:nvPr/>
        </p:nvSpPr>
        <p:spPr>
          <a:xfrm>
            <a:off x="9483551" y="3501008"/>
            <a:ext cx="2498774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/>
              <a:t>时间刻度</a:t>
            </a:r>
            <a:endParaRPr lang="zh-CN" altLang="en-US" sz="1600" dirty="0"/>
          </a:p>
        </p:txBody>
      </p:sp>
      <p:sp>
        <p:nvSpPr>
          <p:cNvPr id="14" name="圆角矩形 13"/>
          <p:cNvSpPr/>
          <p:nvPr/>
        </p:nvSpPr>
        <p:spPr>
          <a:xfrm>
            <a:off x="9483551" y="3933056"/>
            <a:ext cx="2498774" cy="2520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1600" dirty="0" smtClean="0"/>
              <a:t>1</a:t>
            </a:r>
            <a:r>
              <a:rPr lang="zh-TW" altLang="en-US" sz="1600" dirty="0" smtClean="0"/>
              <a:t>、维修技师</a:t>
            </a:r>
            <a:endParaRPr lang="en-US" altLang="zh-TW" sz="1600" dirty="0" smtClean="0"/>
          </a:p>
          <a:p>
            <a:r>
              <a:rPr lang="en-US" altLang="zh-TW" sz="1600" dirty="0"/>
              <a:t>2</a:t>
            </a:r>
            <a:r>
              <a:rPr lang="zh-TW" altLang="en-US" sz="1600" dirty="0" smtClean="0"/>
              <a:t>、工位、车牌</a:t>
            </a:r>
            <a:endParaRPr lang="en-US" altLang="zh-TW" sz="1600" dirty="0" smtClean="0"/>
          </a:p>
          <a:p>
            <a:r>
              <a:rPr lang="en-US" altLang="zh-TW" sz="1600" dirty="0" smtClean="0"/>
              <a:t>3</a:t>
            </a:r>
            <a:r>
              <a:rPr lang="zh-TW" altLang="en-US" sz="1600" dirty="0" smtClean="0"/>
              <a:t>、预计交车时间</a:t>
            </a:r>
            <a:endParaRPr lang="en-US" altLang="zh-TW" sz="1600" dirty="0" smtClean="0"/>
          </a:p>
          <a:p>
            <a:r>
              <a:rPr lang="en-US" altLang="zh-TW" sz="1600" dirty="0" smtClean="0"/>
              <a:t>4</a:t>
            </a:r>
            <a:r>
              <a:rPr lang="zh-TW" altLang="en-US" sz="1600" dirty="0" smtClean="0"/>
              <a:t>、时间轴（呼吸灯）</a:t>
            </a:r>
            <a:endParaRPr lang="en-US" altLang="zh-TW" sz="1600" dirty="0" smtClean="0"/>
          </a:p>
          <a:p>
            <a:r>
              <a:rPr lang="en-US" altLang="zh-TW" sz="1600" dirty="0" smtClean="0"/>
              <a:t>5</a:t>
            </a:r>
            <a:r>
              <a:rPr lang="zh-TW" altLang="en-US" sz="1600" dirty="0" smtClean="0"/>
              <a:t>、工位状态显示</a:t>
            </a:r>
            <a:endParaRPr lang="en-US" altLang="zh-TW" sz="1600" dirty="0" smtClean="0"/>
          </a:p>
          <a:p>
            <a:r>
              <a:rPr lang="en-US" altLang="zh-TW" sz="1600" dirty="0" smtClean="0"/>
              <a:t>6</a:t>
            </a:r>
            <a:r>
              <a:rPr lang="zh-TW" altLang="en-US" sz="1600" dirty="0" smtClean="0"/>
              <a:t>、屏幕分辨滤调整</a:t>
            </a:r>
            <a:endParaRPr lang="en-US" altLang="zh-TW" sz="1600" dirty="0" smtClean="0"/>
          </a:p>
          <a:p>
            <a:r>
              <a:rPr lang="en-US" altLang="zh-CN" sz="1600" dirty="0" smtClean="0"/>
              <a:t>7</a:t>
            </a:r>
            <a:r>
              <a:rPr lang="zh-TW" altLang="en-US" sz="1600" dirty="0" smtClean="0"/>
              <a:t>、工单打卡功能</a:t>
            </a:r>
            <a:endParaRPr lang="en-US" altLang="zh-TW" sz="1600" dirty="0" smtClean="0"/>
          </a:p>
          <a:p>
            <a:r>
              <a:rPr lang="en-US" altLang="zh-CN" sz="1600" dirty="0" smtClean="0"/>
              <a:t>8</a:t>
            </a:r>
            <a:r>
              <a:rPr lang="zh-TW" altLang="en-US" sz="1600" dirty="0" smtClean="0"/>
              <a:t>、页面移动调整功能</a:t>
            </a:r>
            <a:endParaRPr lang="zh-CN" altLang="en-US" sz="1600" dirty="0"/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695" y="3068960"/>
            <a:ext cx="7497722" cy="3526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43" y="867899"/>
            <a:ext cx="4203960" cy="2633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129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55" y="3284984"/>
            <a:ext cx="5760640" cy="3396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车间调度看板</a:t>
            </a:r>
            <a:r>
              <a:rPr lang="en-US" altLang="zh-TW" b="1" dirty="0"/>
              <a:t>-</a:t>
            </a:r>
            <a:r>
              <a:rPr lang="zh-TW" altLang="en-US" b="1" dirty="0"/>
              <a:t>功能介绍</a:t>
            </a:r>
            <a:endParaRPr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9555559" y="2492896"/>
            <a:ext cx="2498774" cy="28083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1600" dirty="0" smtClean="0"/>
              <a:t>工位摄像头抓拍后</a:t>
            </a:r>
            <a:endParaRPr lang="en-US" altLang="zh-TW" sz="1600" dirty="0" smtClean="0"/>
          </a:p>
          <a:p>
            <a:r>
              <a:rPr lang="zh-TW" altLang="en-US" sz="1600" dirty="0"/>
              <a:t>自动</a:t>
            </a:r>
            <a:r>
              <a:rPr lang="zh-TW" altLang="en-US" sz="1600" dirty="0" smtClean="0"/>
              <a:t>显示（约</a:t>
            </a:r>
            <a:r>
              <a:rPr lang="en-US" altLang="zh-TW" sz="1600" dirty="0" smtClean="0"/>
              <a:t>60</a:t>
            </a:r>
            <a:r>
              <a:rPr lang="zh-TW" altLang="en-US" sz="1600" dirty="0" smtClean="0"/>
              <a:t>秒差异）</a:t>
            </a:r>
            <a:endParaRPr lang="en-US" altLang="zh-TW" sz="1600" dirty="0" smtClean="0"/>
          </a:p>
          <a:p>
            <a:endParaRPr lang="en-US" altLang="zh-TW" sz="1600" dirty="0"/>
          </a:p>
          <a:p>
            <a:r>
              <a:rPr lang="en-US" altLang="zh-TW" sz="1600" dirty="0" smtClean="0"/>
              <a:t>1</a:t>
            </a:r>
            <a:r>
              <a:rPr lang="zh-TW" altLang="en-US" sz="1600" dirty="0" smtClean="0"/>
              <a:t>、上线通知</a:t>
            </a:r>
            <a:endParaRPr lang="en-US" altLang="zh-TW" sz="1600" dirty="0" smtClean="0"/>
          </a:p>
          <a:p>
            <a:r>
              <a:rPr lang="en-US" altLang="zh-TW" sz="1600" dirty="0"/>
              <a:t>2</a:t>
            </a:r>
            <a:r>
              <a:rPr lang="zh-TW" altLang="en-US" sz="1600" dirty="0" smtClean="0"/>
              <a:t>、车牌</a:t>
            </a:r>
            <a:endParaRPr lang="en-US" altLang="zh-TW" sz="1600" dirty="0" smtClean="0"/>
          </a:p>
          <a:p>
            <a:r>
              <a:rPr lang="en-US" altLang="zh-TW" sz="1600" dirty="0" smtClean="0"/>
              <a:t>3</a:t>
            </a:r>
            <a:r>
              <a:rPr lang="zh-TW" altLang="en-US" sz="1600" dirty="0" smtClean="0"/>
              <a:t>、维修技师</a:t>
            </a:r>
            <a:endParaRPr lang="en-US" altLang="zh-TW" sz="1600" dirty="0" smtClean="0"/>
          </a:p>
          <a:p>
            <a:r>
              <a:rPr lang="en-US" altLang="zh-TW" sz="1600" dirty="0" smtClean="0"/>
              <a:t>4</a:t>
            </a:r>
            <a:r>
              <a:rPr lang="zh-TW" altLang="en-US" sz="1600" dirty="0" smtClean="0"/>
              <a:t>、工位颜色变动</a:t>
            </a:r>
            <a:endParaRPr lang="en-US" altLang="zh-TW" sz="1600" dirty="0" smtClean="0"/>
          </a:p>
          <a:p>
            <a:r>
              <a:rPr lang="en-US" altLang="zh-TW" sz="1600" dirty="0" smtClean="0"/>
              <a:t>5</a:t>
            </a:r>
            <a:r>
              <a:rPr lang="zh-TW" altLang="en-US" sz="1600" dirty="0" smtClean="0"/>
              <a:t>、连贯到客休看板</a:t>
            </a:r>
            <a:endParaRPr lang="en-US" altLang="zh-TW" sz="16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907" y="1218075"/>
            <a:ext cx="2017588" cy="1901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34" y="1035733"/>
            <a:ext cx="5536309" cy="2603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67" y="3927232"/>
            <a:ext cx="1948584" cy="259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0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11" y="1352136"/>
            <a:ext cx="6559849" cy="3084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车间调度看板</a:t>
            </a:r>
            <a:r>
              <a:rPr lang="en-US" altLang="zh-TW" b="1" dirty="0" smtClean="0"/>
              <a:t>-</a:t>
            </a:r>
            <a:r>
              <a:rPr lang="zh-TW" altLang="en-US" b="1" dirty="0"/>
              <a:t>功能</a:t>
            </a:r>
            <a:r>
              <a:rPr lang="zh-TW" altLang="en-US" b="1" dirty="0" smtClean="0"/>
              <a:t>介绍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404" y="1404541"/>
            <a:ext cx="6561137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300" y="3084562"/>
            <a:ext cx="5353050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圆角矩形 2"/>
          <p:cNvSpPr/>
          <p:nvPr/>
        </p:nvSpPr>
        <p:spPr>
          <a:xfrm>
            <a:off x="482551" y="4797152"/>
            <a:ext cx="936104" cy="288032"/>
          </a:xfrm>
          <a:prstGeom prst="roundRect">
            <a:avLst/>
          </a:prstGeom>
          <a:solidFill>
            <a:srgbClr val="5BD4FF"/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</a:rPr>
              <a:t>工作中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82551" y="5805264"/>
            <a:ext cx="936104" cy="288032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</a:rPr>
              <a:t>排队中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706687" y="4797152"/>
            <a:ext cx="2232248" cy="288032"/>
          </a:xfrm>
          <a:prstGeom prst="roundRect">
            <a:avLst/>
          </a:prstGeom>
          <a:solidFill>
            <a:srgbClr val="5BD4FF"/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总工时（分钟）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122862" y="4797152"/>
            <a:ext cx="1544265" cy="288032"/>
          </a:xfrm>
          <a:prstGeom prst="roundRect">
            <a:avLst/>
          </a:prstGeom>
          <a:solidFill>
            <a:srgbClr val="5BD4FF"/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FF0000"/>
                </a:solidFill>
              </a:rPr>
              <a:t>工作中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4122862" y="5805264"/>
            <a:ext cx="1544265" cy="288032"/>
          </a:xfrm>
          <a:prstGeom prst="roundRect">
            <a:avLst/>
          </a:prstGeom>
          <a:solidFill>
            <a:srgbClr val="5BD4FF"/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FFFF00"/>
                </a:solidFill>
              </a:rPr>
              <a:t>排队中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706687" y="5805264"/>
            <a:ext cx="2232248" cy="288032"/>
          </a:xfrm>
          <a:prstGeom prst="roundRect">
            <a:avLst/>
          </a:prstGeom>
          <a:solidFill>
            <a:srgbClr val="5BD4FF"/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</a:rPr>
              <a:t>总工时（分钟）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883151" y="5813648"/>
            <a:ext cx="2232248" cy="288032"/>
          </a:xfrm>
          <a:prstGeom prst="roundRect">
            <a:avLst/>
          </a:prstGeom>
          <a:solidFill>
            <a:srgbClr val="5BD4FF"/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预期时间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8403431" y="4805536"/>
            <a:ext cx="1224136" cy="288032"/>
          </a:xfrm>
          <a:prstGeom prst="roundRect">
            <a:avLst/>
          </a:prstGeom>
          <a:solidFill>
            <a:srgbClr val="FFC000"/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进度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5883151" y="4805536"/>
            <a:ext cx="2232248" cy="288032"/>
          </a:xfrm>
          <a:prstGeom prst="roundRect">
            <a:avLst/>
          </a:prstGeom>
          <a:solidFill>
            <a:srgbClr val="5BD4FF"/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已用时间</a:t>
            </a:r>
            <a:endParaRPr lang="zh-CN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22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车间调度看板</a:t>
            </a:r>
            <a:r>
              <a:rPr lang="en-US" altLang="zh-TW" b="1" dirty="0" smtClean="0"/>
              <a:t>-</a:t>
            </a:r>
            <a:r>
              <a:rPr lang="zh-TW" altLang="en-US" b="1" dirty="0"/>
              <a:t>功能</a:t>
            </a:r>
            <a:r>
              <a:rPr lang="zh-TW" altLang="en-US" b="1" dirty="0" smtClean="0"/>
              <a:t>介绍</a:t>
            </a:r>
            <a:endParaRPr lang="zh-CN" alt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6" y="4725144"/>
            <a:ext cx="5337871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373" y="1136112"/>
            <a:ext cx="6100498" cy="2868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圆角矩形 21"/>
          <p:cNvSpPr/>
          <p:nvPr/>
        </p:nvSpPr>
        <p:spPr>
          <a:xfrm>
            <a:off x="6243191" y="1136112"/>
            <a:ext cx="4968552" cy="168343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TW" altLang="en-US" b="1" dirty="0" smtClean="0"/>
              <a:t>手工点击车牌，显示信息</a:t>
            </a:r>
            <a:endParaRPr lang="en-US" altLang="zh-TW" b="1" dirty="0" smtClean="0"/>
          </a:p>
          <a:p>
            <a:r>
              <a:rPr lang="en-US" altLang="zh-TW" dirty="0" smtClean="0"/>
              <a:t>1</a:t>
            </a:r>
            <a:r>
              <a:rPr lang="zh-TW" altLang="en-US" dirty="0" smtClean="0"/>
              <a:t>、维修工单号码、车牌号码</a:t>
            </a:r>
            <a:endParaRPr lang="en-US" altLang="zh-TW" dirty="0" smtClean="0"/>
          </a:p>
          <a:p>
            <a:r>
              <a:rPr lang="en-US" altLang="zh-CN" dirty="0" smtClean="0"/>
              <a:t>2</a:t>
            </a:r>
            <a:r>
              <a:rPr lang="zh-TW" altLang="en-US" dirty="0" smtClean="0"/>
              <a:t>、交车时间</a:t>
            </a:r>
            <a:endParaRPr lang="en-US" altLang="zh-TW" dirty="0" smtClean="0"/>
          </a:p>
          <a:p>
            <a:r>
              <a:rPr lang="en-US" altLang="zh-CN" dirty="0" smtClean="0"/>
              <a:t>3</a:t>
            </a:r>
            <a:r>
              <a:rPr lang="zh-TW" altLang="en-US" dirty="0" smtClean="0"/>
              <a:t>、品牌（广本、讴歌）</a:t>
            </a:r>
            <a:endParaRPr lang="en-US" altLang="zh-TW" dirty="0" smtClean="0"/>
          </a:p>
          <a:p>
            <a:r>
              <a:rPr lang="en-US" altLang="zh-CN" dirty="0" smtClean="0"/>
              <a:t>4</a:t>
            </a:r>
            <a:r>
              <a:rPr lang="zh-TW" altLang="en-US" dirty="0" smtClean="0"/>
              <a:t>、维修内容（工单内容）</a:t>
            </a:r>
            <a:endParaRPr lang="zh-CN" altLang="en-US" dirty="0"/>
          </a:p>
        </p:txBody>
      </p:sp>
      <p:sp>
        <p:nvSpPr>
          <p:cNvPr id="23" name="圆角矩形 22"/>
          <p:cNvSpPr/>
          <p:nvPr/>
        </p:nvSpPr>
        <p:spPr>
          <a:xfrm>
            <a:off x="4082951" y="3933056"/>
            <a:ext cx="4968552" cy="260591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TW" altLang="en-US" b="1" dirty="0" smtClean="0"/>
              <a:t>手工点击车牌，显示信息</a:t>
            </a:r>
            <a:endParaRPr lang="en-US" altLang="zh-TW" b="1" dirty="0" smtClean="0"/>
          </a:p>
          <a:p>
            <a:r>
              <a:rPr lang="en-US" altLang="zh-TW" dirty="0" smtClean="0"/>
              <a:t>1</a:t>
            </a:r>
            <a:r>
              <a:rPr lang="zh-TW" altLang="en-US" dirty="0" smtClean="0"/>
              <a:t>、维修工单号码、车牌号码</a:t>
            </a:r>
            <a:endParaRPr lang="en-US" altLang="zh-TW" dirty="0" smtClean="0"/>
          </a:p>
          <a:p>
            <a:r>
              <a:rPr lang="en-US" altLang="zh-CN" dirty="0" smtClean="0"/>
              <a:t>2</a:t>
            </a:r>
            <a:r>
              <a:rPr lang="zh-TW" altLang="en-US" dirty="0" smtClean="0"/>
              <a:t>、交车时间</a:t>
            </a:r>
            <a:endParaRPr lang="en-US" altLang="zh-TW" dirty="0" smtClean="0"/>
          </a:p>
          <a:p>
            <a:r>
              <a:rPr lang="en-US" altLang="zh-CN" dirty="0" smtClean="0"/>
              <a:t>3</a:t>
            </a:r>
            <a:r>
              <a:rPr lang="zh-TW" altLang="en-US" dirty="0" smtClean="0"/>
              <a:t>、品牌（广本、讴歌）</a:t>
            </a:r>
            <a:endParaRPr lang="en-US" altLang="zh-TW" dirty="0" smtClean="0"/>
          </a:p>
          <a:p>
            <a:r>
              <a:rPr lang="en-US" altLang="zh-CN" dirty="0" smtClean="0"/>
              <a:t>4</a:t>
            </a:r>
            <a:r>
              <a:rPr lang="zh-TW" altLang="en-US" dirty="0" smtClean="0"/>
              <a:t>、维修内容（工单内容）</a:t>
            </a:r>
            <a:endParaRPr lang="en-US" altLang="zh-TW" dirty="0" smtClean="0"/>
          </a:p>
          <a:p>
            <a:r>
              <a:rPr lang="en-US" altLang="zh-CN" dirty="0" smtClean="0"/>
              <a:t>--------------------------------------------------</a:t>
            </a:r>
          </a:p>
          <a:p>
            <a:r>
              <a:rPr lang="zh-TW" altLang="en-US" dirty="0" smtClean="0">
                <a:solidFill>
                  <a:srgbClr val="FF0000"/>
                </a:solidFill>
              </a:rPr>
              <a:t>下线时间      状态   技师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>
                <a:solidFill>
                  <a:srgbClr val="FF0000"/>
                </a:solidFill>
              </a:rPr>
              <a:t>上线</a:t>
            </a:r>
            <a:r>
              <a:rPr lang="zh-TW" altLang="en-US" dirty="0" smtClean="0">
                <a:solidFill>
                  <a:srgbClr val="FF0000"/>
                </a:solidFill>
              </a:rPr>
              <a:t>时间      状态  技师  工位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287" y="2819545"/>
            <a:ext cx="4391280" cy="1543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284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车间调度看板</a:t>
            </a:r>
            <a:r>
              <a:rPr lang="en-US" altLang="zh-TW" b="1" dirty="0"/>
              <a:t>-</a:t>
            </a:r>
            <a:r>
              <a:rPr lang="zh-TW" altLang="en-US" b="1" dirty="0"/>
              <a:t>功能介绍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75" y="2028773"/>
            <a:ext cx="3826494" cy="4535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内容占位符 5"/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263" y="2840227"/>
            <a:ext cx="5112568" cy="3834426"/>
          </a:xfrm>
        </p:spPr>
      </p:pic>
      <p:sp>
        <p:nvSpPr>
          <p:cNvPr id="8" name="圆角矩形 7"/>
          <p:cNvSpPr/>
          <p:nvPr/>
        </p:nvSpPr>
        <p:spPr>
          <a:xfrm>
            <a:off x="847626" y="1403999"/>
            <a:ext cx="3528392" cy="168343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TW" altLang="en-US" b="1" dirty="0" smtClean="0"/>
              <a:t>显示信息</a:t>
            </a:r>
            <a:r>
              <a:rPr lang="en-US" altLang="zh-TW" b="1" dirty="0" smtClean="0"/>
              <a:t>-</a:t>
            </a:r>
            <a:r>
              <a:rPr lang="zh-TW" altLang="en-US" b="1" dirty="0" smtClean="0"/>
              <a:t>上线</a:t>
            </a:r>
            <a:endParaRPr lang="en-US" altLang="zh-TW" b="1" dirty="0" smtClean="0"/>
          </a:p>
          <a:p>
            <a:r>
              <a:rPr lang="en-US" altLang="zh-TW" dirty="0" smtClean="0"/>
              <a:t>1</a:t>
            </a:r>
            <a:r>
              <a:rPr lang="zh-TW" altLang="en-US" dirty="0" smtClean="0"/>
              <a:t>、维修工单号码、车牌号码</a:t>
            </a:r>
            <a:endParaRPr lang="en-US" altLang="zh-TW" dirty="0" smtClean="0"/>
          </a:p>
          <a:p>
            <a:r>
              <a:rPr lang="en-US" altLang="zh-CN" dirty="0" smtClean="0"/>
              <a:t>2</a:t>
            </a:r>
            <a:r>
              <a:rPr lang="zh-TW" altLang="en-US" dirty="0"/>
              <a:t>、车牌号码</a:t>
            </a:r>
            <a:endParaRPr lang="en-US" altLang="zh-TW" dirty="0"/>
          </a:p>
          <a:p>
            <a:r>
              <a:rPr lang="en-US" altLang="zh-CN" dirty="0" smtClean="0"/>
              <a:t>3</a:t>
            </a:r>
            <a:r>
              <a:rPr lang="zh-TW" altLang="en-US" dirty="0" smtClean="0"/>
              <a:t>、维修技师</a:t>
            </a:r>
            <a:endParaRPr lang="en-US" altLang="zh-TW" dirty="0" smtClean="0"/>
          </a:p>
          <a:p>
            <a:r>
              <a:rPr lang="en-US" altLang="zh-CN" dirty="0" smtClean="0"/>
              <a:t>4</a:t>
            </a:r>
            <a:r>
              <a:rPr lang="zh-TW" altLang="en-US" dirty="0" smtClean="0"/>
              <a:t>、操作结果 类型</a:t>
            </a:r>
            <a:r>
              <a:rPr lang="en-US" altLang="zh-TW" dirty="0" smtClean="0"/>
              <a:t>-</a:t>
            </a:r>
            <a:r>
              <a:rPr lang="zh-TW" altLang="en-US" dirty="0" smtClean="0"/>
              <a:t>上线</a:t>
            </a:r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7971383" y="1052736"/>
            <a:ext cx="4032448" cy="238596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TW" altLang="en-US" b="1" dirty="0" smtClean="0"/>
              <a:t>显示信息</a:t>
            </a:r>
            <a:r>
              <a:rPr lang="en-US" altLang="zh-TW" b="1" dirty="0" smtClean="0"/>
              <a:t>-</a:t>
            </a:r>
            <a:r>
              <a:rPr lang="zh-TW" altLang="en-US" b="1" dirty="0"/>
              <a:t>下</a:t>
            </a:r>
            <a:r>
              <a:rPr lang="zh-TW" altLang="en-US" b="1" dirty="0" smtClean="0"/>
              <a:t>线</a:t>
            </a:r>
            <a:endParaRPr lang="en-US" altLang="zh-TW" b="1" dirty="0" smtClean="0"/>
          </a:p>
          <a:p>
            <a:r>
              <a:rPr lang="en-US" altLang="zh-TW" dirty="0" smtClean="0"/>
              <a:t>1</a:t>
            </a:r>
            <a:r>
              <a:rPr lang="zh-TW" altLang="en-US" dirty="0" smtClean="0"/>
              <a:t>、维修工单号码、车牌号码</a:t>
            </a:r>
            <a:endParaRPr lang="en-US" altLang="zh-TW" dirty="0" smtClean="0"/>
          </a:p>
          <a:p>
            <a:r>
              <a:rPr lang="en-US" altLang="zh-CN" dirty="0" smtClean="0"/>
              <a:t>2</a:t>
            </a:r>
            <a:r>
              <a:rPr lang="zh-TW" altLang="en-US" dirty="0"/>
              <a:t>、车牌号码</a:t>
            </a:r>
            <a:endParaRPr lang="en-US" altLang="zh-TW" dirty="0"/>
          </a:p>
          <a:p>
            <a:r>
              <a:rPr lang="en-US" altLang="zh-CN" dirty="0" smtClean="0"/>
              <a:t>3</a:t>
            </a:r>
            <a:r>
              <a:rPr lang="zh-TW" altLang="en-US" dirty="0" smtClean="0"/>
              <a:t>、维修技师</a:t>
            </a:r>
            <a:endParaRPr lang="en-US" altLang="zh-TW" dirty="0" smtClean="0"/>
          </a:p>
          <a:p>
            <a:r>
              <a:rPr lang="en-US" altLang="zh-CN" dirty="0" smtClean="0"/>
              <a:t>4</a:t>
            </a:r>
            <a:r>
              <a:rPr lang="zh-TW" altLang="en-US" dirty="0" smtClean="0"/>
              <a:t>、操作结果 类型</a:t>
            </a:r>
            <a:r>
              <a:rPr lang="en-US" altLang="zh-TW" dirty="0" smtClean="0"/>
              <a:t>-</a:t>
            </a:r>
            <a:r>
              <a:rPr lang="zh-TW" altLang="en-US" dirty="0"/>
              <a:t>下</a:t>
            </a:r>
            <a:r>
              <a:rPr lang="zh-TW" altLang="en-US" dirty="0" smtClean="0"/>
              <a:t>线</a:t>
            </a:r>
            <a:endParaRPr lang="en-US" altLang="zh-TW" dirty="0" smtClean="0"/>
          </a:p>
          <a:p>
            <a:r>
              <a:rPr lang="en-US" altLang="zh-CN" dirty="0" smtClean="0">
                <a:solidFill>
                  <a:srgbClr val="FF0000"/>
                </a:solidFill>
              </a:rPr>
              <a:t>5</a:t>
            </a:r>
            <a:r>
              <a:rPr lang="zh-TW" altLang="en-US" dirty="0" smtClean="0">
                <a:solidFill>
                  <a:srgbClr val="FF0000"/>
                </a:solidFill>
              </a:rPr>
              <a:t>、提是有下台车辆 与工单号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6</a:t>
            </a:r>
            <a:r>
              <a:rPr lang="zh-TW" altLang="en-US" dirty="0" smtClean="0">
                <a:solidFill>
                  <a:srgbClr val="FF0000"/>
                </a:solidFill>
              </a:rPr>
              <a:t>、下台车辆 维修内容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51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车间调度看板</a:t>
            </a:r>
            <a:r>
              <a:rPr lang="en-US" altLang="zh-TW" b="1" dirty="0" smtClean="0"/>
              <a:t>-</a:t>
            </a:r>
            <a:r>
              <a:rPr lang="zh-TW" altLang="en-US" b="1" dirty="0" smtClean="0"/>
              <a:t>打卡介绍</a:t>
            </a:r>
            <a:endParaRPr lang="zh-CN" altLang="en-US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34" y="1035732"/>
            <a:ext cx="9070045" cy="426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919" y="2204864"/>
            <a:ext cx="7475537" cy="433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圆角矩形 2"/>
          <p:cNvSpPr/>
          <p:nvPr/>
        </p:nvSpPr>
        <p:spPr>
          <a:xfrm>
            <a:off x="842591" y="4797153"/>
            <a:ext cx="1080120" cy="432048"/>
          </a:xfrm>
          <a:prstGeom prst="roundRect">
            <a:avLst/>
          </a:prstGeom>
          <a:noFill/>
          <a:ln w="38100">
            <a:solidFill>
              <a:srgbClr val="FE58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>
            <a:stCxn id="3" idx="3"/>
            <a:endCxn id="6146" idx="1"/>
          </p:cNvCxnSpPr>
          <p:nvPr/>
        </p:nvCxnSpPr>
        <p:spPr>
          <a:xfrm flipV="1">
            <a:off x="1922711" y="4371802"/>
            <a:ext cx="1872208" cy="641375"/>
          </a:xfrm>
          <a:prstGeom prst="straightConnector1">
            <a:avLst/>
          </a:prstGeom>
          <a:ln w="57150">
            <a:solidFill>
              <a:srgbClr val="FE585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40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车间调度看板</a:t>
            </a:r>
            <a:r>
              <a:rPr lang="en-US" altLang="zh-TW" b="1" dirty="0"/>
              <a:t>-</a:t>
            </a:r>
            <a:r>
              <a:rPr lang="zh-TW" altLang="en-US" b="1" dirty="0"/>
              <a:t>打卡介绍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51" y="1196751"/>
            <a:ext cx="11233248" cy="5497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016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车间调度看板</a:t>
            </a:r>
            <a:r>
              <a:rPr lang="en-US" altLang="zh-TW" b="1" dirty="0"/>
              <a:t>-</a:t>
            </a:r>
            <a:r>
              <a:rPr lang="zh-TW" altLang="en-US" b="1" dirty="0"/>
              <a:t>打卡介绍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35" y="1124744"/>
            <a:ext cx="5081708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461298"/>
              </p:ext>
            </p:extLst>
          </p:nvPr>
        </p:nvGraphicFramePr>
        <p:xfrm>
          <a:off x="5523111" y="1628800"/>
          <a:ext cx="652102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3058"/>
                <a:gridCol w="1294130"/>
                <a:gridCol w="1160780"/>
                <a:gridCol w="203305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委托书号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车牌号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主修人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工位       状态</a:t>
                      </a:r>
                      <a:endParaRPr lang="zh-CN" altLang="en-US" dirty="0" smtClean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H2018~~~~~~~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浙</a:t>
                      </a:r>
                      <a:r>
                        <a:rPr lang="en-US" altLang="zh-TW" dirty="0" smtClean="0"/>
                        <a:t>A~~~~~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技师</a:t>
                      </a:r>
                      <a:r>
                        <a:rPr lang="en-US" altLang="zh-TW" dirty="0" smtClean="0"/>
                        <a:t>A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A01    </a:t>
                      </a:r>
                      <a:r>
                        <a:rPr lang="zh-TW" altLang="en-US" dirty="0" smtClean="0"/>
                        <a:t>机修上线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H2018~~~~~~~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浙</a:t>
                      </a:r>
                      <a:r>
                        <a:rPr lang="en-US" altLang="zh-TW" dirty="0" smtClean="0"/>
                        <a:t>A~~~~~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技师</a:t>
                      </a:r>
                      <a:r>
                        <a:rPr lang="en-US" altLang="zh-TW" dirty="0" smtClean="0"/>
                        <a:t>A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A02   </a:t>
                      </a:r>
                      <a:r>
                        <a:rPr lang="en-US" altLang="zh-CN" baseline="0" dirty="0" smtClean="0"/>
                        <a:t> </a:t>
                      </a:r>
                      <a:r>
                        <a:rPr lang="zh-TW" altLang="en-US" baseline="0" dirty="0" smtClean="0"/>
                        <a:t>保养上线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H2018~~~~~~~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浙</a:t>
                      </a:r>
                      <a:r>
                        <a:rPr lang="en-US" altLang="zh-TW" dirty="0" smtClean="0"/>
                        <a:t>A~~~~~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技师</a:t>
                      </a:r>
                      <a:r>
                        <a:rPr lang="en-US" altLang="zh-TW" dirty="0" smtClean="0"/>
                        <a:t>A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--        </a:t>
                      </a:r>
                      <a:r>
                        <a:rPr lang="zh-TW" altLang="en-US" baseline="0" dirty="0" smtClean="0"/>
                        <a:t>保养下线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H2018~~~~~~~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浙</a:t>
                      </a:r>
                      <a:r>
                        <a:rPr lang="en-US" altLang="zh-TW" dirty="0" smtClean="0"/>
                        <a:t>A~~~~~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技师</a:t>
                      </a:r>
                      <a:r>
                        <a:rPr lang="en-US" altLang="zh-TW" dirty="0" smtClean="0"/>
                        <a:t>A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-- </a:t>
                      </a:r>
                      <a:r>
                        <a:rPr lang="zh-TW" altLang="en-US" dirty="0" smtClean="0"/>
                        <a:t>       机修下线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H2018~~~~~~~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浙</a:t>
                      </a:r>
                      <a:r>
                        <a:rPr lang="en-US" altLang="zh-TW" dirty="0" smtClean="0"/>
                        <a:t>A~~~~~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技师</a:t>
                      </a:r>
                      <a:r>
                        <a:rPr lang="en-US" altLang="zh-TW" dirty="0" smtClean="0"/>
                        <a:t>A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--        </a:t>
                      </a:r>
                      <a:r>
                        <a:rPr lang="zh-TW" altLang="en-US" dirty="0" smtClean="0"/>
                        <a:t>完工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H2018~~~~~~~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浙</a:t>
                      </a:r>
                      <a:r>
                        <a:rPr lang="en-US" altLang="zh-TW" dirty="0" smtClean="0"/>
                        <a:t>A~~~~~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技师</a:t>
                      </a:r>
                      <a:r>
                        <a:rPr lang="en-US" altLang="zh-TW" dirty="0" smtClean="0"/>
                        <a:t>A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--</a:t>
                      </a:r>
                      <a:r>
                        <a:rPr lang="en-US" altLang="zh-CN" baseline="0" dirty="0" smtClean="0"/>
                        <a:t>        </a:t>
                      </a:r>
                      <a:r>
                        <a:rPr lang="zh-TW" altLang="en-US" baseline="0" dirty="0" smtClean="0"/>
                        <a:t>待修状态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/>
                        <a:t>派工目标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/>
                        <a:t>选择员工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/>
                        <a:t>设定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149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车间调度看板</a:t>
            </a:r>
            <a:r>
              <a:rPr lang="en-US" altLang="zh-TW" b="1" dirty="0"/>
              <a:t>-</a:t>
            </a:r>
            <a:r>
              <a:rPr lang="zh-TW" altLang="en-US" b="1" dirty="0"/>
              <a:t>打卡介绍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975" y="1420196"/>
            <a:ext cx="7639819" cy="4333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27" y="1628800"/>
            <a:ext cx="3819531" cy="4125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153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车间调度看板</a:t>
            </a:r>
            <a:r>
              <a:rPr lang="en-US" altLang="zh-TW" b="1" dirty="0" smtClean="0"/>
              <a:t>-</a:t>
            </a:r>
            <a:r>
              <a:rPr lang="zh-TW" altLang="en-US" b="1" dirty="0"/>
              <a:t>工位指示灯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98" y="2182011"/>
            <a:ext cx="2304256" cy="3072341"/>
          </a:xfrm>
          <a:prstGeom prst="rect">
            <a:avLst/>
          </a:prstGeom>
        </p:spPr>
      </p:pic>
      <p:sp>
        <p:nvSpPr>
          <p:cNvPr id="5" name="太阳形 4"/>
          <p:cNvSpPr/>
          <p:nvPr/>
        </p:nvSpPr>
        <p:spPr>
          <a:xfrm>
            <a:off x="4276130" y="4072475"/>
            <a:ext cx="914400" cy="914400"/>
          </a:xfrm>
          <a:prstGeom prst="sun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6" name="太阳形 5"/>
          <p:cNvSpPr/>
          <p:nvPr/>
        </p:nvSpPr>
        <p:spPr>
          <a:xfrm>
            <a:off x="4276130" y="2774033"/>
            <a:ext cx="914400" cy="914400"/>
          </a:xfrm>
          <a:prstGeom prst="sun">
            <a:avLst/>
          </a:prstGeom>
          <a:solidFill>
            <a:srgbClr val="00B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太阳形 7"/>
          <p:cNvSpPr/>
          <p:nvPr/>
        </p:nvSpPr>
        <p:spPr>
          <a:xfrm>
            <a:off x="4276130" y="5418923"/>
            <a:ext cx="914400" cy="914400"/>
          </a:xfrm>
          <a:prstGeom prst="sun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9" name="折角形 8"/>
          <p:cNvSpPr/>
          <p:nvPr/>
        </p:nvSpPr>
        <p:spPr>
          <a:xfrm>
            <a:off x="6027167" y="2534006"/>
            <a:ext cx="4392488" cy="1154427"/>
          </a:xfrm>
          <a:prstGeom prst="foldedCorner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TW" dirty="0" smtClean="0">
                <a:solidFill>
                  <a:schemeClr val="tx1"/>
                </a:solidFill>
              </a:rPr>
              <a:t>1</a:t>
            </a:r>
            <a:r>
              <a:rPr lang="zh-TW" altLang="en-US" dirty="0" smtClean="0">
                <a:solidFill>
                  <a:schemeClr val="tx1"/>
                </a:solidFill>
              </a:rPr>
              <a:t>、车辆进工位、车牌识别</a:t>
            </a:r>
            <a:endParaRPr lang="en-US" altLang="zh-TW" dirty="0" smtClean="0">
              <a:solidFill>
                <a:schemeClr val="tx1"/>
              </a:solidFill>
            </a:endParaRPr>
          </a:p>
          <a:p>
            <a:r>
              <a:rPr lang="en-US" altLang="zh-TW" dirty="0" smtClean="0">
                <a:solidFill>
                  <a:schemeClr val="tx1"/>
                </a:solidFill>
              </a:rPr>
              <a:t>2</a:t>
            </a:r>
            <a:r>
              <a:rPr lang="zh-TW" altLang="en-US" dirty="0" smtClean="0">
                <a:solidFill>
                  <a:schemeClr val="tx1"/>
                </a:solidFill>
              </a:rPr>
              <a:t>、指示灯亮（绿灯）</a:t>
            </a:r>
            <a:endParaRPr lang="en-US" altLang="zh-TW" dirty="0" smtClean="0">
              <a:solidFill>
                <a:schemeClr val="tx1"/>
              </a:solidFill>
            </a:endParaRPr>
          </a:p>
          <a:p>
            <a:r>
              <a:rPr lang="en-US" altLang="zh-TW" dirty="0" smtClean="0">
                <a:solidFill>
                  <a:schemeClr val="tx1"/>
                </a:solidFill>
              </a:rPr>
              <a:t>3</a:t>
            </a:r>
            <a:r>
              <a:rPr lang="zh-TW" altLang="en-US" dirty="0">
                <a:solidFill>
                  <a:schemeClr val="tx1"/>
                </a:solidFill>
              </a:rPr>
              <a:t>、</a:t>
            </a:r>
            <a:r>
              <a:rPr lang="zh-TW" altLang="en-US" dirty="0" smtClean="0">
                <a:solidFill>
                  <a:schemeClr val="tx1"/>
                </a:solidFill>
              </a:rPr>
              <a:t>显示到调度看板（车辆</a:t>
            </a:r>
            <a:r>
              <a:rPr lang="en-US" altLang="zh-TW" dirty="0">
                <a:solidFill>
                  <a:schemeClr val="tx1"/>
                </a:solidFill>
              </a:rPr>
              <a:t>-</a:t>
            </a:r>
            <a:r>
              <a:rPr lang="zh-TW" altLang="en-US" dirty="0" smtClean="0">
                <a:solidFill>
                  <a:schemeClr val="tx1"/>
                </a:solidFill>
              </a:rPr>
              <a:t>上线）</a:t>
            </a:r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10" name="折角形 9"/>
          <p:cNvSpPr/>
          <p:nvPr/>
        </p:nvSpPr>
        <p:spPr>
          <a:xfrm>
            <a:off x="6002114" y="4168485"/>
            <a:ext cx="4392488" cy="866395"/>
          </a:xfrm>
          <a:prstGeom prst="foldedCorner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TW" dirty="0" smtClean="0">
                <a:solidFill>
                  <a:schemeClr val="tx1"/>
                </a:solidFill>
              </a:rPr>
              <a:t>1</a:t>
            </a:r>
            <a:r>
              <a:rPr lang="zh-TW" altLang="en-US" dirty="0" smtClean="0">
                <a:solidFill>
                  <a:schemeClr val="tx1"/>
                </a:solidFill>
              </a:rPr>
              <a:t>、对接工</a:t>
            </a:r>
            <a:r>
              <a:rPr lang="zh-TW" altLang="en-US" dirty="0">
                <a:solidFill>
                  <a:schemeClr val="tx1"/>
                </a:solidFill>
              </a:rPr>
              <a:t>单预计交车时间</a:t>
            </a:r>
            <a:endParaRPr lang="en-US" altLang="zh-TW" dirty="0" smtClean="0">
              <a:solidFill>
                <a:schemeClr val="tx1"/>
              </a:solidFill>
            </a:endParaRPr>
          </a:p>
          <a:p>
            <a:r>
              <a:rPr lang="en-US" altLang="zh-TW" dirty="0" smtClean="0">
                <a:solidFill>
                  <a:schemeClr val="tx1"/>
                </a:solidFill>
              </a:rPr>
              <a:t>2</a:t>
            </a:r>
            <a:r>
              <a:rPr lang="zh-TW" altLang="en-US" dirty="0" smtClean="0">
                <a:solidFill>
                  <a:schemeClr val="tx1"/>
                </a:solidFill>
              </a:rPr>
              <a:t>、</a:t>
            </a:r>
            <a:r>
              <a:rPr lang="zh-TW" altLang="en-US" dirty="0">
                <a:solidFill>
                  <a:schemeClr val="tx1"/>
                </a:solidFill>
              </a:rPr>
              <a:t>交车</a:t>
            </a:r>
            <a:r>
              <a:rPr lang="zh-TW" altLang="en-US" dirty="0" smtClean="0">
                <a:solidFill>
                  <a:schemeClr val="tx1"/>
                </a:solidFill>
              </a:rPr>
              <a:t>时间前</a:t>
            </a:r>
            <a:r>
              <a:rPr lang="en-US" altLang="zh-TW" dirty="0" smtClean="0">
                <a:solidFill>
                  <a:schemeClr val="tx1"/>
                </a:solidFill>
              </a:rPr>
              <a:t>15 </a:t>
            </a:r>
            <a:r>
              <a:rPr lang="zh-TW" altLang="en-US" dirty="0" smtClean="0">
                <a:solidFill>
                  <a:schemeClr val="tx1"/>
                </a:solidFill>
              </a:rPr>
              <a:t>分钟指示灯亮（黄灯）</a:t>
            </a:r>
            <a:endParaRPr lang="en-US" altLang="zh-TW" dirty="0" smtClean="0">
              <a:solidFill>
                <a:schemeClr val="tx1"/>
              </a:solidFill>
            </a:endParaRPr>
          </a:p>
        </p:txBody>
      </p:sp>
      <p:sp>
        <p:nvSpPr>
          <p:cNvPr id="11" name="折角形 10"/>
          <p:cNvSpPr/>
          <p:nvPr/>
        </p:nvSpPr>
        <p:spPr>
          <a:xfrm>
            <a:off x="6002114" y="5514933"/>
            <a:ext cx="4392488" cy="866395"/>
          </a:xfrm>
          <a:prstGeom prst="foldedCorner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TW" dirty="0" smtClean="0">
                <a:solidFill>
                  <a:schemeClr val="tx1"/>
                </a:solidFill>
              </a:rPr>
              <a:t>1</a:t>
            </a:r>
            <a:r>
              <a:rPr lang="zh-TW" altLang="en-US" dirty="0" smtClean="0">
                <a:solidFill>
                  <a:schemeClr val="tx1"/>
                </a:solidFill>
              </a:rPr>
              <a:t>、对接工</a:t>
            </a:r>
            <a:r>
              <a:rPr lang="zh-TW" altLang="en-US" dirty="0">
                <a:solidFill>
                  <a:schemeClr val="tx1"/>
                </a:solidFill>
              </a:rPr>
              <a:t>单预计交车时间</a:t>
            </a:r>
            <a:endParaRPr lang="en-US" altLang="zh-TW" dirty="0" smtClean="0">
              <a:solidFill>
                <a:schemeClr val="tx1"/>
              </a:solidFill>
            </a:endParaRPr>
          </a:p>
          <a:p>
            <a:r>
              <a:rPr lang="en-US" altLang="zh-TW" dirty="0" smtClean="0">
                <a:solidFill>
                  <a:schemeClr val="tx1"/>
                </a:solidFill>
              </a:rPr>
              <a:t>2</a:t>
            </a:r>
            <a:r>
              <a:rPr lang="zh-TW" altLang="en-US" dirty="0" smtClean="0">
                <a:solidFill>
                  <a:schemeClr val="tx1"/>
                </a:solidFill>
              </a:rPr>
              <a:t>、超车交车时间指示灯亮（红灯）</a:t>
            </a:r>
            <a:endParaRPr lang="en-US" altLang="zh-TW" dirty="0" smtClean="0">
              <a:solidFill>
                <a:schemeClr val="tx1"/>
              </a:solidFill>
            </a:endParaRPr>
          </a:p>
        </p:txBody>
      </p:sp>
      <p:sp>
        <p:nvSpPr>
          <p:cNvPr id="12" name="太阳形 11"/>
          <p:cNvSpPr/>
          <p:nvPr/>
        </p:nvSpPr>
        <p:spPr>
          <a:xfrm>
            <a:off x="4276130" y="1412744"/>
            <a:ext cx="914400" cy="914400"/>
          </a:xfrm>
          <a:prstGeom prst="sun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13" name="折角形 12"/>
          <p:cNvSpPr/>
          <p:nvPr/>
        </p:nvSpPr>
        <p:spPr>
          <a:xfrm>
            <a:off x="5993333" y="1508754"/>
            <a:ext cx="4392488" cy="763521"/>
          </a:xfrm>
          <a:prstGeom prst="foldedCorner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TW" dirty="0" smtClean="0">
                <a:solidFill>
                  <a:schemeClr val="tx1"/>
                </a:solidFill>
              </a:rPr>
              <a:t>1</a:t>
            </a:r>
            <a:r>
              <a:rPr lang="zh-TW" altLang="en-US" dirty="0" smtClean="0">
                <a:solidFill>
                  <a:schemeClr val="tx1"/>
                </a:solidFill>
              </a:rPr>
              <a:t>、车辆未进工位（不亮灯）</a:t>
            </a:r>
            <a:endParaRPr lang="zh-CN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56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TW" altLang="en-US" b="1" dirty="0"/>
              <a:t>广本 透明车间 </a:t>
            </a:r>
            <a:r>
              <a:rPr lang="zh-TW" altLang="en-US" b="1" dirty="0" smtClean="0"/>
              <a:t>调研</a:t>
            </a:r>
            <a:endParaRPr lang="en-US" altLang="zh-TW" b="1" dirty="0" smtClean="0"/>
          </a:p>
          <a:p>
            <a:r>
              <a:rPr lang="zh-TW" altLang="en-US" b="1" dirty="0" smtClean="0"/>
              <a:t>产品</a:t>
            </a:r>
            <a:r>
              <a:rPr lang="zh-TW" altLang="en-US" b="1" dirty="0"/>
              <a:t>功能差异</a:t>
            </a:r>
            <a:r>
              <a:rPr lang="zh-TW" altLang="en-US" b="1" dirty="0" smtClean="0"/>
              <a:t>对比</a:t>
            </a:r>
            <a:endParaRPr lang="en-US" altLang="zh-TW" b="1" dirty="0" smtClean="0"/>
          </a:p>
          <a:p>
            <a:r>
              <a:rPr lang="zh-TW" altLang="en-US" b="1" dirty="0"/>
              <a:t>产品功能</a:t>
            </a:r>
            <a:r>
              <a:rPr lang="zh-TW" altLang="en-US" b="1" dirty="0" smtClean="0"/>
              <a:t>流程</a:t>
            </a:r>
            <a:r>
              <a:rPr lang="zh-TW" altLang="en-US" b="1" dirty="0"/>
              <a:t>分析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57110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</a:t>
            </a:r>
            <a:r>
              <a:rPr lang="zh-TW" altLang="en-US" dirty="0" smtClean="0"/>
              <a:t>差异</a:t>
            </a:r>
            <a:r>
              <a:rPr lang="zh-TW" altLang="en-US" dirty="0"/>
              <a:t>对比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TW" altLang="en-US" b="1" dirty="0"/>
              <a:t>入口迎宾</a:t>
            </a:r>
            <a:endParaRPr lang="en-US" altLang="zh-TW" b="1" dirty="0"/>
          </a:p>
          <a:p>
            <a:r>
              <a:rPr lang="zh-TW" altLang="en-US" b="1" dirty="0"/>
              <a:t>预约看板</a:t>
            </a:r>
            <a:endParaRPr lang="en-US" altLang="zh-TW" b="1" dirty="0"/>
          </a:p>
          <a:p>
            <a:r>
              <a:rPr lang="zh-TW" altLang="en-US" b="1" dirty="0"/>
              <a:t>客休室看板</a:t>
            </a:r>
            <a:endParaRPr lang="en-US" altLang="zh-TW" b="1" dirty="0"/>
          </a:p>
          <a:p>
            <a:r>
              <a:rPr lang="zh-TW" altLang="en-US" b="1" dirty="0"/>
              <a:t>车间调度看板</a:t>
            </a:r>
            <a:endParaRPr lang="en-US" altLang="zh-TW" b="1" dirty="0"/>
          </a:p>
          <a:p>
            <a:r>
              <a:rPr lang="zh-TW" altLang="en-US" b="1" dirty="0"/>
              <a:t>工位指示灯</a:t>
            </a:r>
            <a:endParaRPr lang="en-US" altLang="zh-TW" b="1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154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入口</a:t>
            </a:r>
            <a:r>
              <a:rPr lang="zh-TW" altLang="en-US" b="1" dirty="0" smtClean="0"/>
              <a:t>迎宾</a:t>
            </a:r>
            <a:r>
              <a:rPr lang="en-US" altLang="zh-TW" b="1" dirty="0" smtClean="0"/>
              <a:t>-</a:t>
            </a:r>
            <a:r>
              <a:rPr lang="zh-TW" altLang="en-US" b="1" dirty="0"/>
              <a:t>差异对比</a:t>
            </a:r>
            <a:endParaRPr lang="zh-CN" altLang="en-US" b="1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506" y="1905825"/>
            <a:ext cx="1728192" cy="1296144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35" y="1905824"/>
            <a:ext cx="1742869" cy="1307152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338535" y="1119850"/>
            <a:ext cx="1728192" cy="5809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LED</a:t>
            </a:r>
            <a:r>
              <a:rPr lang="zh-TW" altLang="en-US" b="1" dirty="0" smtClean="0"/>
              <a:t>迎宾</a:t>
            </a:r>
            <a:endParaRPr lang="zh-CN" altLang="en-US" b="1" dirty="0"/>
          </a:p>
        </p:txBody>
      </p:sp>
      <p:sp>
        <p:nvSpPr>
          <p:cNvPr id="7" name="圆角矩形 6"/>
          <p:cNvSpPr/>
          <p:nvPr/>
        </p:nvSpPr>
        <p:spPr>
          <a:xfrm>
            <a:off x="2642791" y="1119850"/>
            <a:ext cx="1728192" cy="5809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/>
              <a:t>预约看板</a:t>
            </a:r>
            <a:endParaRPr lang="zh-CN" altLang="en-US" b="1" dirty="0"/>
          </a:p>
        </p:txBody>
      </p:sp>
      <p:grpSp>
        <p:nvGrpSpPr>
          <p:cNvPr id="24" name="组合 23"/>
          <p:cNvGrpSpPr/>
          <p:nvPr/>
        </p:nvGrpSpPr>
        <p:grpSpPr>
          <a:xfrm>
            <a:off x="490935" y="3991372"/>
            <a:ext cx="8467682" cy="2317948"/>
            <a:chOff x="490935" y="3991372"/>
            <a:chExt cx="8467682" cy="2317948"/>
          </a:xfrm>
        </p:grpSpPr>
        <p:pic>
          <p:nvPicPr>
            <p:cNvPr id="8" name="图片 7" descr="IMG_3971.jp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40" t="25975" r="23111" b="31062"/>
            <a:stretch>
              <a:fillRect/>
            </a:stretch>
          </p:blipFill>
          <p:spPr>
            <a:xfrm>
              <a:off x="521966" y="4848357"/>
              <a:ext cx="1700490" cy="1460963"/>
            </a:xfrm>
            <a:prstGeom prst="rect">
              <a:avLst/>
            </a:prstGeom>
          </p:spPr>
        </p:pic>
        <p:pic>
          <p:nvPicPr>
            <p:cNvPr id="9" name="图片 8" descr="IMG_3966.jp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98" r="15947" b="34113"/>
            <a:stretch>
              <a:fillRect/>
            </a:stretch>
          </p:blipFill>
          <p:spPr>
            <a:xfrm>
              <a:off x="2627331" y="4848357"/>
              <a:ext cx="1740899" cy="1460020"/>
            </a:xfrm>
            <a:prstGeom prst="rect">
              <a:avLst/>
            </a:prstGeom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681191">
              <a:off x="5451593" y="5074919"/>
              <a:ext cx="1028564" cy="940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0" name="组合 19"/>
            <p:cNvGrpSpPr/>
            <p:nvPr/>
          </p:nvGrpSpPr>
          <p:grpSpPr>
            <a:xfrm>
              <a:off x="7388093" y="4848357"/>
              <a:ext cx="1570524" cy="1447681"/>
              <a:chOff x="8979495" y="4581128"/>
              <a:chExt cx="1570524" cy="1447681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8979495" y="4581128"/>
                <a:ext cx="1570524" cy="144768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" name="Picture 3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92207">
                <a:off x="9208699" y="4962661"/>
                <a:ext cx="864735" cy="6072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84423" y="4812389"/>
                <a:ext cx="383299" cy="779464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21149417">
                <a:off x="9764078" y="5205067"/>
                <a:ext cx="379036" cy="696464"/>
              </a:xfrm>
              <a:prstGeom prst="rect">
                <a:avLst/>
              </a:prstGeom>
            </p:spPr>
          </p:pic>
        </p:grpSp>
        <p:sp>
          <p:nvSpPr>
            <p:cNvPr id="15" name="圆角矩形 14"/>
            <p:cNvSpPr/>
            <p:nvPr/>
          </p:nvSpPr>
          <p:spPr>
            <a:xfrm>
              <a:off x="490935" y="4005064"/>
              <a:ext cx="3880048" cy="58095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/>
                <a:t>迎宾大屏＋预约看</a:t>
              </a:r>
              <a:r>
                <a:rPr lang="zh-TW" altLang="en-US" b="1" dirty="0" smtClean="0"/>
                <a:t>板</a:t>
              </a:r>
              <a:r>
                <a:rPr lang="en-US" altLang="zh-TW" b="1" dirty="0" smtClean="0"/>
                <a:t>(</a:t>
              </a:r>
              <a:r>
                <a:rPr lang="zh-TW" altLang="en-US" b="1" dirty="0" smtClean="0"/>
                <a:t>共用</a:t>
              </a:r>
              <a:r>
                <a:rPr lang="en-US" altLang="zh-TW" b="1" dirty="0" smtClean="0"/>
                <a:t>)</a:t>
              </a:r>
              <a:endParaRPr lang="zh-CN" altLang="en-US" b="1" dirty="0"/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4990053" y="3991372"/>
              <a:ext cx="1728192" cy="58095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/>
                <a:t>语音播报</a:t>
              </a:r>
              <a:endParaRPr lang="zh-CN" altLang="en-US" b="1" dirty="0"/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7107287" y="3991372"/>
              <a:ext cx="1728192" cy="58095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/>
                <a:t>APP</a:t>
              </a:r>
              <a:r>
                <a:rPr lang="zh-TW" altLang="en-US" b="1" dirty="0"/>
                <a:t>通知</a:t>
              </a:r>
              <a:endParaRPr lang="zh-CN" altLang="en-US" b="1" dirty="0"/>
            </a:p>
          </p:txBody>
        </p:sp>
      </p:grpSp>
      <p:sp>
        <p:nvSpPr>
          <p:cNvPr id="22" name="加号 21"/>
          <p:cNvSpPr/>
          <p:nvPr/>
        </p:nvSpPr>
        <p:spPr>
          <a:xfrm>
            <a:off x="4587007" y="1969192"/>
            <a:ext cx="914400" cy="914400"/>
          </a:xfrm>
          <a:prstGeom prst="mathPlus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628782" y="1969192"/>
            <a:ext cx="2342601" cy="9144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400" dirty="0" smtClean="0">
                <a:solidFill>
                  <a:schemeClr val="tx1"/>
                </a:solidFill>
              </a:rPr>
              <a:t>DMS</a:t>
            </a:r>
            <a:endParaRPr lang="zh-CN" altLang="en-US" sz="4400" dirty="0" smtClean="0">
              <a:solidFill>
                <a:schemeClr val="tx1"/>
              </a:solidFill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4047217" y="1772816"/>
            <a:ext cx="647531" cy="503934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400" b="1" dirty="0" smtClean="0"/>
              <a:t>到店提示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51560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客休室看</a:t>
            </a:r>
            <a:r>
              <a:rPr lang="zh-TW" altLang="en-US" b="1" dirty="0" smtClean="0"/>
              <a:t>板</a:t>
            </a:r>
            <a:r>
              <a:rPr lang="en-US" altLang="zh-TW" b="1" dirty="0" smtClean="0"/>
              <a:t>-</a:t>
            </a:r>
            <a:r>
              <a:rPr lang="zh-TW" altLang="en-US" b="1" dirty="0" smtClean="0"/>
              <a:t>差异对比</a:t>
            </a:r>
            <a:r>
              <a:rPr lang="en-US" altLang="zh-TW" b="1" dirty="0"/>
              <a:t/>
            </a:r>
            <a:br>
              <a:rPr lang="en-US" altLang="zh-TW" b="1" dirty="0"/>
            </a:b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19" y="1198097"/>
            <a:ext cx="2736303" cy="164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188" y="1198098"/>
            <a:ext cx="3192396" cy="13879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983" y="1201535"/>
            <a:ext cx="2592288" cy="1637412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3794919" y="980728"/>
            <a:ext cx="0" cy="5688632"/>
          </a:xfrm>
          <a:prstGeom prst="line">
            <a:avLst/>
          </a:prstGeom>
          <a:ln w="317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132290" y="4941168"/>
            <a:ext cx="3544594" cy="5809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维修</a:t>
            </a:r>
            <a:r>
              <a:rPr lang="zh-TW" altLang="en-US" b="1" dirty="0" smtClean="0"/>
              <a:t>状态＋工位识别＋</a:t>
            </a:r>
            <a:r>
              <a:rPr lang="en-US" altLang="zh-TW" b="1" dirty="0" smtClean="0"/>
              <a:t>DMS</a:t>
            </a:r>
            <a:r>
              <a:rPr lang="zh-TW" altLang="en-US" b="1" dirty="0" smtClean="0"/>
              <a:t>状态</a:t>
            </a:r>
            <a:endParaRPr lang="zh-CN" altLang="en-US" b="1" dirty="0"/>
          </a:p>
        </p:txBody>
      </p:sp>
      <p:sp>
        <p:nvSpPr>
          <p:cNvPr id="13" name="圆角矩形 12"/>
          <p:cNvSpPr/>
          <p:nvPr/>
        </p:nvSpPr>
        <p:spPr>
          <a:xfrm>
            <a:off x="132290" y="4149080"/>
            <a:ext cx="1728192" cy="5809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/>
              <a:t>工位</a:t>
            </a:r>
            <a:r>
              <a:rPr lang="zh-TW" altLang="en-US" b="1" dirty="0"/>
              <a:t>显示</a:t>
            </a:r>
            <a:endParaRPr lang="zh-CN" altLang="en-US" b="1" dirty="0"/>
          </a:p>
        </p:txBody>
      </p:sp>
      <p:sp>
        <p:nvSpPr>
          <p:cNvPr id="14" name="圆角矩形 13"/>
          <p:cNvSpPr/>
          <p:nvPr/>
        </p:nvSpPr>
        <p:spPr>
          <a:xfrm>
            <a:off x="1948692" y="4149080"/>
            <a:ext cx="1728192" cy="5809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/>
              <a:t>被动视频播放</a:t>
            </a:r>
            <a:endParaRPr lang="zh-CN" altLang="en-US" b="1" dirty="0"/>
          </a:p>
        </p:txBody>
      </p:sp>
      <p:sp>
        <p:nvSpPr>
          <p:cNvPr id="15" name="圆角矩形 14"/>
          <p:cNvSpPr/>
          <p:nvPr/>
        </p:nvSpPr>
        <p:spPr>
          <a:xfrm>
            <a:off x="132290" y="3429000"/>
            <a:ext cx="1728192" cy="5809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/>
              <a:t>触控大屏</a:t>
            </a:r>
            <a:endParaRPr lang="zh-CN" altLang="en-US" b="1" dirty="0"/>
          </a:p>
        </p:txBody>
      </p:sp>
      <p:sp>
        <p:nvSpPr>
          <p:cNvPr id="16" name="圆角矩形 15"/>
          <p:cNvSpPr/>
          <p:nvPr/>
        </p:nvSpPr>
        <p:spPr>
          <a:xfrm>
            <a:off x="1922711" y="5728362"/>
            <a:ext cx="1728192" cy="5809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车辆搜索</a:t>
            </a:r>
            <a:endParaRPr lang="zh-CN" altLang="en-US" b="1" dirty="0"/>
          </a:p>
        </p:txBody>
      </p:sp>
      <p:sp>
        <p:nvSpPr>
          <p:cNvPr id="17" name="圆角矩形 16"/>
          <p:cNvSpPr/>
          <p:nvPr/>
        </p:nvSpPr>
        <p:spPr>
          <a:xfrm>
            <a:off x="1948692" y="3429000"/>
            <a:ext cx="1728192" cy="5809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交车语音播报</a:t>
            </a:r>
            <a:endParaRPr lang="zh-CN" altLang="en-US" b="1" dirty="0"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780" y="1918039"/>
            <a:ext cx="936104" cy="133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圆角矩形 19"/>
          <p:cNvSpPr/>
          <p:nvPr/>
        </p:nvSpPr>
        <p:spPr>
          <a:xfrm>
            <a:off x="4082951" y="4941168"/>
            <a:ext cx="1728192" cy="5809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/>
              <a:t>工位</a:t>
            </a:r>
            <a:r>
              <a:rPr lang="zh-TW" altLang="en-US" b="1" dirty="0"/>
              <a:t>显示</a:t>
            </a:r>
            <a:endParaRPr lang="zh-CN" altLang="en-US" b="1" dirty="0"/>
          </a:p>
        </p:txBody>
      </p:sp>
      <p:sp>
        <p:nvSpPr>
          <p:cNvPr id="21" name="圆角矩形 20"/>
          <p:cNvSpPr/>
          <p:nvPr/>
        </p:nvSpPr>
        <p:spPr>
          <a:xfrm>
            <a:off x="4010943" y="3412337"/>
            <a:ext cx="1728192" cy="5809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主</a:t>
            </a:r>
            <a:r>
              <a:rPr lang="zh-TW" altLang="en-US" b="1" dirty="0" smtClean="0"/>
              <a:t>动视频播放</a:t>
            </a:r>
            <a:endParaRPr lang="zh-CN" altLang="en-US" b="1" dirty="0"/>
          </a:p>
        </p:txBody>
      </p:sp>
      <p:sp>
        <p:nvSpPr>
          <p:cNvPr id="22" name="圆角矩形 21"/>
          <p:cNvSpPr/>
          <p:nvPr/>
        </p:nvSpPr>
        <p:spPr>
          <a:xfrm>
            <a:off x="8763471" y="3392305"/>
            <a:ext cx="1728192" cy="58095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监控</a:t>
            </a:r>
            <a:r>
              <a:rPr lang="zh-TW" altLang="en-US" b="1" dirty="0" smtClean="0"/>
              <a:t>播放</a:t>
            </a:r>
            <a:endParaRPr lang="zh-CN" altLang="en-US" b="1" dirty="0"/>
          </a:p>
        </p:txBody>
      </p:sp>
      <p:sp>
        <p:nvSpPr>
          <p:cNvPr id="23" name="圆角矩形 22"/>
          <p:cNvSpPr/>
          <p:nvPr/>
        </p:nvSpPr>
        <p:spPr>
          <a:xfrm>
            <a:off x="8763471" y="4124796"/>
            <a:ext cx="1728192" cy="58095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维修状态</a:t>
            </a:r>
            <a:endParaRPr lang="zh-CN" altLang="en-US" b="1" dirty="0"/>
          </a:p>
        </p:txBody>
      </p:sp>
      <p:sp>
        <p:nvSpPr>
          <p:cNvPr id="24" name="圆角矩形 23"/>
          <p:cNvSpPr/>
          <p:nvPr/>
        </p:nvSpPr>
        <p:spPr>
          <a:xfrm>
            <a:off x="8763471" y="4816430"/>
            <a:ext cx="1728192" cy="58095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/>
              <a:t>工位</a:t>
            </a:r>
            <a:r>
              <a:rPr lang="zh-TW" altLang="en-US" b="1" dirty="0"/>
              <a:t>显示</a:t>
            </a:r>
            <a:endParaRPr lang="zh-CN" altLang="en-US" b="1" dirty="0"/>
          </a:p>
        </p:txBody>
      </p:sp>
      <p:sp>
        <p:nvSpPr>
          <p:cNvPr id="25" name="圆角矩形 24"/>
          <p:cNvSpPr/>
          <p:nvPr/>
        </p:nvSpPr>
        <p:spPr>
          <a:xfrm>
            <a:off x="4010943" y="4144186"/>
            <a:ext cx="3544594" cy="5809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维修</a:t>
            </a:r>
            <a:r>
              <a:rPr lang="zh-TW" altLang="en-US" b="1" dirty="0" smtClean="0"/>
              <a:t>状态＋工位识别状态</a:t>
            </a:r>
            <a:endParaRPr lang="zh-CN" altLang="en-US" b="1" dirty="0"/>
          </a:p>
        </p:txBody>
      </p:sp>
      <p:sp>
        <p:nvSpPr>
          <p:cNvPr id="26" name="圆角矩形 25"/>
          <p:cNvSpPr/>
          <p:nvPr/>
        </p:nvSpPr>
        <p:spPr>
          <a:xfrm>
            <a:off x="5887918" y="3412337"/>
            <a:ext cx="1728192" cy="5809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/>
              <a:t>APP</a:t>
            </a:r>
            <a:r>
              <a:rPr lang="zh-TW" altLang="en-US" b="1" dirty="0" smtClean="0"/>
              <a:t>视频播放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26694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车间调度看</a:t>
            </a:r>
            <a:r>
              <a:rPr lang="zh-TW" altLang="en-US" b="1" dirty="0" smtClean="0"/>
              <a:t>板</a:t>
            </a:r>
            <a:r>
              <a:rPr lang="en-US" altLang="zh-TW" b="1" dirty="0" smtClean="0"/>
              <a:t>-</a:t>
            </a:r>
            <a:r>
              <a:rPr lang="zh-TW" altLang="en-US" b="1" dirty="0" smtClean="0"/>
              <a:t>差异</a:t>
            </a:r>
            <a:r>
              <a:rPr lang="zh-TW" altLang="en-US" b="1" dirty="0"/>
              <a:t>对比</a:t>
            </a:r>
            <a:endParaRPr lang="zh-CN" altLang="en-US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26" y="1196752"/>
            <a:ext cx="2710721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719" y="1738755"/>
            <a:ext cx="2808312" cy="1641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367" y="1515005"/>
            <a:ext cx="3312368" cy="17941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975" y="2144099"/>
            <a:ext cx="1169038" cy="1558717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466349" y="5296314"/>
            <a:ext cx="3544594" cy="5809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/>
              <a:t>工位指示灯为辅助</a:t>
            </a:r>
            <a:endParaRPr lang="zh-CN" altLang="en-US" b="1" dirty="0"/>
          </a:p>
        </p:txBody>
      </p:sp>
      <p:sp>
        <p:nvSpPr>
          <p:cNvPr id="9" name="圆角矩形 8"/>
          <p:cNvSpPr/>
          <p:nvPr/>
        </p:nvSpPr>
        <p:spPr>
          <a:xfrm>
            <a:off x="466349" y="4504226"/>
            <a:ext cx="1728192" cy="5809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/>
              <a:t>共用打卡</a:t>
            </a:r>
            <a:endParaRPr lang="zh-CN" altLang="en-US" b="1" dirty="0"/>
          </a:p>
        </p:txBody>
      </p:sp>
      <p:sp>
        <p:nvSpPr>
          <p:cNvPr id="10" name="圆角矩形 9"/>
          <p:cNvSpPr/>
          <p:nvPr/>
        </p:nvSpPr>
        <p:spPr>
          <a:xfrm>
            <a:off x="2282751" y="4504226"/>
            <a:ext cx="1728192" cy="5809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以工</a:t>
            </a:r>
            <a:r>
              <a:rPr lang="zh-TW" altLang="en-US" b="1" dirty="0" smtClean="0"/>
              <a:t>单</a:t>
            </a:r>
            <a:r>
              <a:rPr lang="zh-TW" altLang="en-US" b="1" dirty="0"/>
              <a:t>为</a:t>
            </a:r>
            <a:r>
              <a:rPr lang="zh-TW" altLang="en-US" b="1" dirty="0" smtClean="0"/>
              <a:t>主</a:t>
            </a:r>
            <a:endParaRPr lang="zh-CN" altLang="en-US" b="1" dirty="0"/>
          </a:p>
        </p:txBody>
      </p:sp>
      <p:sp>
        <p:nvSpPr>
          <p:cNvPr id="11" name="圆角矩形 10"/>
          <p:cNvSpPr/>
          <p:nvPr/>
        </p:nvSpPr>
        <p:spPr>
          <a:xfrm>
            <a:off x="466349" y="3784146"/>
            <a:ext cx="1728192" cy="5809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/>
              <a:t>触控大屏</a:t>
            </a:r>
            <a:endParaRPr lang="zh-CN" altLang="en-US" b="1" dirty="0"/>
          </a:p>
        </p:txBody>
      </p:sp>
      <p:sp>
        <p:nvSpPr>
          <p:cNvPr id="13" name="圆角矩形 12"/>
          <p:cNvSpPr/>
          <p:nvPr/>
        </p:nvSpPr>
        <p:spPr>
          <a:xfrm>
            <a:off x="2282751" y="3784146"/>
            <a:ext cx="1728192" cy="5809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/>
              <a:t>工位状态显示</a:t>
            </a:r>
            <a:endParaRPr lang="zh-CN" altLang="en-US" b="1" dirty="0"/>
          </a:p>
        </p:txBody>
      </p:sp>
      <p:sp>
        <p:nvSpPr>
          <p:cNvPr id="15" name="圆角矩形 14"/>
          <p:cNvSpPr/>
          <p:nvPr/>
        </p:nvSpPr>
        <p:spPr>
          <a:xfrm>
            <a:off x="7750592" y="3784146"/>
            <a:ext cx="1728192" cy="5809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/>
              <a:t>主管</a:t>
            </a:r>
            <a:r>
              <a:rPr lang="en-US" altLang="zh-CN" b="1" dirty="0" smtClean="0"/>
              <a:t>PC</a:t>
            </a:r>
            <a:r>
              <a:rPr lang="zh-TW" altLang="en-US" b="1" dirty="0" smtClean="0"/>
              <a:t>端调度</a:t>
            </a:r>
            <a:endParaRPr lang="zh-CN" altLang="en-US" b="1" dirty="0"/>
          </a:p>
        </p:txBody>
      </p:sp>
      <p:sp>
        <p:nvSpPr>
          <p:cNvPr id="17" name="圆角矩形 16"/>
          <p:cNvSpPr/>
          <p:nvPr/>
        </p:nvSpPr>
        <p:spPr>
          <a:xfrm>
            <a:off x="9627567" y="3784146"/>
            <a:ext cx="1728192" cy="5809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技师</a:t>
            </a:r>
            <a:r>
              <a:rPr lang="en-US" altLang="zh-CN" b="1" dirty="0" smtClean="0"/>
              <a:t>PC</a:t>
            </a:r>
            <a:r>
              <a:rPr lang="zh-TW" altLang="en-US" b="1" dirty="0" smtClean="0"/>
              <a:t>端打卡</a:t>
            </a:r>
            <a:endParaRPr lang="zh-CN" altLang="en-US" b="1" dirty="0"/>
          </a:p>
        </p:txBody>
      </p:sp>
      <p:cxnSp>
        <p:nvCxnSpPr>
          <p:cNvPr id="18" name="直接连接符 17"/>
          <p:cNvCxnSpPr/>
          <p:nvPr/>
        </p:nvCxnSpPr>
        <p:spPr>
          <a:xfrm>
            <a:off x="5883151" y="980728"/>
            <a:ext cx="0" cy="5688632"/>
          </a:xfrm>
          <a:prstGeom prst="line">
            <a:avLst/>
          </a:prstGeom>
          <a:ln w="317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5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产品功能流程分析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后台逻辑流程分析</a:t>
            </a:r>
            <a:endParaRPr lang="en-US" altLang="zh-TW" b="1" dirty="0" smtClean="0"/>
          </a:p>
          <a:p>
            <a:pPr marL="0" indent="0">
              <a:buNone/>
            </a:pPr>
            <a:r>
              <a:rPr lang="zh-TW" altLang="en-US" dirty="0"/>
              <a:t>后续调研重点说明</a:t>
            </a:r>
            <a:endParaRPr lang="en-US" altLang="zh-TW" b="1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624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/>
        </p:nvSpPr>
        <p:spPr>
          <a:xfrm>
            <a:off x="4587007" y="3898776"/>
            <a:ext cx="1547713" cy="525294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 smtClean="0">
                <a:solidFill>
                  <a:schemeClr val="tx1"/>
                </a:solidFill>
                <a:latin typeface="+mn-ea"/>
              </a:rPr>
              <a:t>工单信息推送</a:t>
            </a:r>
            <a:endParaRPr lang="en-US" altLang="zh-CN" sz="1600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后台逻辑流程分析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1013" y="1196753"/>
            <a:ext cx="11234737" cy="576063"/>
          </a:xfrm>
        </p:spPr>
        <p:txBody>
          <a:bodyPr/>
          <a:lstStyle/>
          <a:p>
            <a:r>
              <a:rPr lang="zh-TW" altLang="en-US" dirty="0" smtClean="0"/>
              <a:t>根据本次调研 初步分析后台流程图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22511" y="2267744"/>
            <a:ext cx="1584176" cy="466328"/>
          </a:xfrm>
          <a:prstGeom prst="rect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车道入口抓拍</a:t>
            </a:r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930823" y="3085232"/>
            <a:ext cx="1547713" cy="144016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+mn-ea"/>
              </a:rPr>
              <a:t>DMS</a:t>
            </a:r>
          </a:p>
          <a:p>
            <a:pPr algn="ctr"/>
            <a:r>
              <a:rPr lang="zh-TW" altLang="en-US" sz="1600" dirty="0" smtClean="0">
                <a:solidFill>
                  <a:schemeClr val="tx1"/>
                </a:solidFill>
                <a:latin typeface="+mn-ea"/>
              </a:rPr>
              <a:t>车辆信息比对</a:t>
            </a:r>
            <a:endParaRPr lang="en-US" altLang="zh-TW" sz="16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zh-TW" altLang="en-US" sz="1600" dirty="0">
                <a:solidFill>
                  <a:schemeClr val="tx1"/>
                </a:solidFill>
                <a:latin typeface="+mn-ea"/>
              </a:rPr>
              <a:t>维</a:t>
            </a:r>
            <a:r>
              <a:rPr lang="zh-TW" altLang="en-US" sz="1600" dirty="0" smtClean="0">
                <a:solidFill>
                  <a:schemeClr val="tx1"/>
                </a:solidFill>
                <a:latin typeface="+mn-ea"/>
              </a:rPr>
              <a:t>修工单开单</a:t>
            </a:r>
            <a:endParaRPr lang="en-US" altLang="zh-CN" sz="16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6" name="肘形连接符 15"/>
          <p:cNvCxnSpPr>
            <a:stCxn id="43" idx="2"/>
            <a:endCxn id="12" idx="0"/>
          </p:cNvCxnSpPr>
          <p:nvPr/>
        </p:nvCxnSpPr>
        <p:spPr>
          <a:xfrm rot="5400000">
            <a:off x="4267034" y="1937624"/>
            <a:ext cx="585255" cy="1709961"/>
          </a:xfrm>
          <a:prstGeom prst="bentConnector3">
            <a:avLst>
              <a:gd name="adj1" fmla="val 50000"/>
            </a:avLst>
          </a:prstGeom>
          <a:ln w="19050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122511" y="3322712"/>
            <a:ext cx="1584176" cy="46632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LED</a:t>
            </a:r>
            <a:r>
              <a:rPr lang="zh-TW" altLang="en-US" dirty="0" smtClean="0">
                <a:solidFill>
                  <a:schemeClr val="tx1"/>
                </a:solidFill>
              </a:rPr>
              <a:t>显示</a:t>
            </a:r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22511" y="3898776"/>
            <a:ext cx="1584176" cy="46632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预约看</a:t>
            </a:r>
            <a:r>
              <a:rPr lang="zh-TW" altLang="en-US" dirty="0" smtClean="0">
                <a:solidFill>
                  <a:schemeClr val="tx1"/>
                </a:solidFill>
              </a:rPr>
              <a:t>板提示</a:t>
            </a:r>
            <a:endParaRPr lang="zh-CN" altLang="en-US" dirty="0" smtClean="0">
              <a:solidFill>
                <a:schemeClr val="tx1"/>
              </a:solidFill>
            </a:endParaRPr>
          </a:p>
        </p:txBody>
      </p:sp>
      <p:cxnSp>
        <p:nvCxnSpPr>
          <p:cNvPr id="21" name="肘形连接符 20"/>
          <p:cNvCxnSpPr>
            <a:stCxn id="12" idx="1"/>
            <a:endCxn id="17" idx="3"/>
          </p:cNvCxnSpPr>
          <p:nvPr/>
        </p:nvCxnSpPr>
        <p:spPr>
          <a:xfrm rot="10800000">
            <a:off x="1706687" y="3555876"/>
            <a:ext cx="1224136" cy="249436"/>
          </a:xfrm>
          <a:prstGeom prst="bentConnector3">
            <a:avLst/>
          </a:prstGeom>
          <a:ln w="19050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12" idx="1"/>
            <a:endCxn id="18" idx="3"/>
          </p:cNvCxnSpPr>
          <p:nvPr/>
        </p:nvCxnSpPr>
        <p:spPr>
          <a:xfrm rot="10800000" flipV="1">
            <a:off x="1706687" y="3805312"/>
            <a:ext cx="1224136" cy="326628"/>
          </a:xfrm>
          <a:prstGeom prst="bentConnector3">
            <a:avLst/>
          </a:prstGeom>
          <a:ln w="19050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122511" y="1700808"/>
            <a:ext cx="3051224" cy="432048"/>
          </a:xfrm>
          <a:prstGeom prst="rect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售后接待</a:t>
            </a:r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627652" y="1700808"/>
            <a:ext cx="3160155" cy="432048"/>
          </a:xfrm>
          <a:prstGeom prst="rect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维修车</a:t>
            </a:r>
            <a:r>
              <a:rPr lang="zh-TW" altLang="en-US" dirty="0" smtClean="0">
                <a:solidFill>
                  <a:schemeClr val="tx1"/>
                </a:solidFill>
              </a:rPr>
              <a:t>间</a:t>
            </a:r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859343" y="2266814"/>
            <a:ext cx="1872208" cy="466328"/>
          </a:xfrm>
          <a:prstGeom prst="rect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维修工位</a:t>
            </a:r>
            <a:r>
              <a:rPr lang="zh-TW" altLang="en-US" dirty="0" smtClean="0">
                <a:solidFill>
                  <a:schemeClr val="tx1"/>
                </a:solidFill>
              </a:rPr>
              <a:t>抓拍</a:t>
            </a:r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279654" y="3085232"/>
            <a:ext cx="1547713" cy="144016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600" b="1" dirty="0" smtClean="0">
                <a:solidFill>
                  <a:schemeClr val="tx1"/>
                </a:solidFill>
                <a:latin typeface="+mn-ea"/>
              </a:rPr>
              <a:t>车间调度</a:t>
            </a:r>
            <a:endParaRPr lang="en-US" altLang="zh-CN" sz="1600" b="1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zh-TW" altLang="en-US" sz="1600" dirty="0" smtClean="0">
                <a:solidFill>
                  <a:schemeClr val="tx1"/>
                </a:solidFill>
                <a:latin typeface="+mn-ea"/>
              </a:rPr>
              <a:t>车牌信息比对</a:t>
            </a:r>
            <a:endParaRPr lang="en-US" altLang="zh-TW" sz="16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zh-TW" altLang="en-US" sz="1600" dirty="0">
                <a:solidFill>
                  <a:schemeClr val="tx1"/>
                </a:solidFill>
                <a:latin typeface="+mn-ea"/>
              </a:rPr>
              <a:t>维</a:t>
            </a:r>
            <a:r>
              <a:rPr lang="zh-TW" altLang="en-US" sz="1600" dirty="0" smtClean="0">
                <a:solidFill>
                  <a:schemeClr val="tx1"/>
                </a:solidFill>
                <a:latin typeface="+mn-ea"/>
              </a:rPr>
              <a:t>修工单比对</a:t>
            </a:r>
            <a:endParaRPr lang="en-US" altLang="zh-TW" sz="16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zh-TW" altLang="en-US" sz="1600" dirty="0" smtClean="0">
                <a:solidFill>
                  <a:schemeClr val="tx1"/>
                </a:solidFill>
                <a:latin typeface="+mn-ea"/>
              </a:rPr>
              <a:t>预约车辆比对</a:t>
            </a:r>
            <a:endParaRPr lang="en-US" altLang="zh-TW" sz="16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zh-TW" altLang="en-US" sz="1600" dirty="0">
                <a:solidFill>
                  <a:schemeClr val="tx1"/>
                </a:solidFill>
                <a:latin typeface="+mn-ea"/>
              </a:rPr>
              <a:t>维修工位比对</a:t>
            </a:r>
            <a:endParaRPr lang="en-US" altLang="zh-CN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555559" y="3185530"/>
            <a:ext cx="2520280" cy="46632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chemeClr val="tx1"/>
                </a:solidFill>
              </a:rPr>
              <a:t>调度看</a:t>
            </a:r>
            <a:r>
              <a:rPr lang="zh-TW" altLang="en-US" sz="1600" dirty="0" smtClean="0">
                <a:solidFill>
                  <a:schemeClr val="tx1"/>
                </a:solidFill>
              </a:rPr>
              <a:t>板</a:t>
            </a:r>
            <a:r>
              <a:rPr lang="en-US" altLang="zh-TW" sz="1600" dirty="0" smtClean="0">
                <a:solidFill>
                  <a:schemeClr val="tx1"/>
                </a:solidFill>
              </a:rPr>
              <a:t>-</a:t>
            </a:r>
            <a:r>
              <a:rPr lang="zh-TW" altLang="en-US" sz="1600" dirty="0" smtClean="0">
                <a:solidFill>
                  <a:schemeClr val="tx1"/>
                </a:solidFill>
              </a:rPr>
              <a:t>上工位提示</a:t>
            </a:r>
            <a:endParaRPr lang="zh-CN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555559" y="5122912"/>
            <a:ext cx="2520280" cy="46632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chemeClr val="tx1"/>
                </a:solidFill>
              </a:rPr>
              <a:t>调度看</a:t>
            </a:r>
            <a:r>
              <a:rPr lang="zh-TW" altLang="en-US" sz="1600" dirty="0" smtClean="0">
                <a:solidFill>
                  <a:schemeClr val="tx1"/>
                </a:solidFill>
              </a:rPr>
              <a:t>板</a:t>
            </a:r>
            <a:r>
              <a:rPr lang="en-US" altLang="zh-TW" sz="1600" dirty="0" smtClean="0">
                <a:solidFill>
                  <a:schemeClr val="tx1"/>
                </a:solidFill>
              </a:rPr>
              <a:t>-</a:t>
            </a:r>
            <a:r>
              <a:rPr lang="zh-TW" altLang="en-US" sz="1600" dirty="0">
                <a:solidFill>
                  <a:schemeClr val="tx1"/>
                </a:solidFill>
              </a:rPr>
              <a:t>下</a:t>
            </a:r>
            <a:r>
              <a:rPr lang="zh-TW" altLang="en-US" sz="1600" dirty="0" smtClean="0">
                <a:solidFill>
                  <a:schemeClr val="tx1"/>
                </a:solidFill>
              </a:rPr>
              <a:t>工位提示</a:t>
            </a:r>
            <a:endParaRPr lang="zh-CN" altLang="en-US" sz="1600" dirty="0" smtClean="0">
              <a:solidFill>
                <a:schemeClr val="tx1"/>
              </a:solidFill>
            </a:endParaRPr>
          </a:p>
        </p:txBody>
      </p:sp>
      <p:cxnSp>
        <p:nvCxnSpPr>
          <p:cNvPr id="34" name="肘形连接符 33"/>
          <p:cNvCxnSpPr>
            <a:stCxn id="43" idx="2"/>
            <a:endCxn id="30" idx="0"/>
          </p:cNvCxnSpPr>
          <p:nvPr/>
        </p:nvCxnSpPr>
        <p:spPr>
          <a:xfrm rot="16200000" flipH="1">
            <a:off x="5941449" y="1973169"/>
            <a:ext cx="585255" cy="1638870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9555559" y="3831324"/>
            <a:ext cx="2520280" cy="46632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chemeClr val="tx1"/>
                </a:solidFill>
              </a:rPr>
              <a:t>调度看</a:t>
            </a:r>
            <a:r>
              <a:rPr lang="zh-TW" altLang="en-US" sz="1600" dirty="0" smtClean="0">
                <a:solidFill>
                  <a:schemeClr val="tx1"/>
                </a:solidFill>
              </a:rPr>
              <a:t>板</a:t>
            </a:r>
            <a:r>
              <a:rPr lang="en-US" altLang="zh-TW" sz="1600" dirty="0" smtClean="0">
                <a:solidFill>
                  <a:schemeClr val="tx1"/>
                </a:solidFill>
              </a:rPr>
              <a:t>-</a:t>
            </a:r>
            <a:r>
              <a:rPr lang="zh-TW" altLang="en-US" sz="1600" dirty="0">
                <a:solidFill>
                  <a:schemeClr val="tx1"/>
                </a:solidFill>
              </a:rPr>
              <a:t>工单号码</a:t>
            </a:r>
            <a:r>
              <a:rPr lang="zh-TW" altLang="en-US" sz="1600" dirty="0" smtClean="0">
                <a:solidFill>
                  <a:schemeClr val="tx1"/>
                </a:solidFill>
              </a:rPr>
              <a:t>提示</a:t>
            </a:r>
            <a:endParaRPr lang="zh-CN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555559" y="4477118"/>
            <a:ext cx="2520280" cy="46632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chemeClr val="tx1"/>
                </a:solidFill>
              </a:rPr>
              <a:t>调度看</a:t>
            </a:r>
            <a:r>
              <a:rPr lang="zh-TW" altLang="en-US" sz="1600" dirty="0" smtClean="0">
                <a:solidFill>
                  <a:schemeClr val="tx1"/>
                </a:solidFill>
              </a:rPr>
              <a:t>板</a:t>
            </a:r>
            <a:r>
              <a:rPr lang="en-US" altLang="zh-TW" sz="1600" dirty="0" smtClean="0">
                <a:solidFill>
                  <a:schemeClr val="tx1"/>
                </a:solidFill>
              </a:rPr>
              <a:t>-</a:t>
            </a:r>
            <a:r>
              <a:rPr lang="zh-TW" altLang="en-US" sz="1600" dirty="0" smtClean="0">
                <a:solidFill>
                  <a:schemeClr val="tx1"/>
                </a:solidFill>
              </a:rPr>
              <a:t>工单打卡作业</a:t>
            </a:r>
            <a:endParaRPr lang="zh-CN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082951" y="5157192"/>
            <a:ext cx="1547713" cy="144016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  <a:latin typeface="+mn-ea"/>
              </a:rPr>
              <a:t>客休看板</a:t>
            </a:r>
            <a:endParaRPr lang="en-US" altLang="zh-CN" sz="1600" b="1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zh-TW" altLang="en-US" sz="1600" dirty="0">
                <a:solidFill>
                  <a:schemeClr val="tx1"/>
                </a:solidFill>
                <a:latin typeface="+mn-ea"/>
              </a:rPr>
              <a:t>维修</a:t>
            </a:r>
            <a:r>
              <a:rPr lang="zh-TW" altLang="en-US" sz="1600" dirty="0" smtClean="0">
                <a:solidFill>
                  <a:schemeClr val="tx1"/>
                </a:solidFill>
                <a:latin typeface="+mn-ea"/>
              </a:rPr>
              <a:t>状态显示</a:t>
            </a:r>
            <a:endParaRPr lang="en-US" altLang="zh-TW" sz="16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zh-TW" altLang="en-US" sz="1600" dirty="0" smtClean="0">
                <a:solidFill>
                  <a:schemeClr val="tx1"/>
                </a:solidFill>
                <a:latin typeface="+mn-ea"/>
              </a:rPr>
              <a:t>维修视频显示</a:t>
            </a:r>
            <a:endParaRPr lang="en-US" altLang="zh-TW" sz="16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zh-TW" altLang="en-US" sz="1600" dirty="0">
                <a:solidFill>
                  <a:schemeClr val="tx1"/>
                </a:solidFill>
                <a:latin typeface="+mn-ea"/>
              </a:rPr>
              <a:t>维修交车</a:t>
            </a:r>
            <a:r>
              <a:rPr lang="zh-TW" altLang="en-US" sz="1600" dirty="0" smtClean="0">
                <a:solidFill>
                  <a:schemeClr val="tx1"/>
                </a:solidFill>
                <a:latin typeface="+mn-ea"/>
              </a:rPr>
              <a:t>广播</a:t>
            </a:r>
            <a:endParaRPr lang="en-US" altLang="zh-TW" sz="1600" dirty="0" smtClean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40" name="肘形连接符 39"/>
          <p:cNvCxnSpPr>
            <a:stCxn id="12" idx="2"/>
            <a:endCxn id="38" idx="1"/>
          </p:cNvCxnSpPr>
          <p:nvPr/>
        </p:nvCxnSpPr>
        <p:spPr>
          <a:xfrm rot="16200000" flipH="1">
            <a:off x="3217875" y="5012196"/>
            <a:ext cx="1351880" cy="378271"/>
          </a:xfrm>
          <a:prstGeom prst="bentConnector2">
            <a:avLst/>
          </a:prstGeom>
          <a:ln w="19050">
            <a:prstDash val="sys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肘形连接符 41"/>
          <p:cNvCxnSpPr>
            <a:stCxn id="30" idx="2"/>
            <a:endCxn id="38" idx="3"/>
          </p:cNvCxnSpPr>
          <p:nvPr/>
        </p:nvCxnSpPr>
        <p:spPr>
          <a:xfrm rot="5400000">
            <a:off x="5666148" y="4489909"/>
            <a:ext cx="1351880" cy="1422847"/>
          </a:xfrm>
          <a:prstGeom prst="bentConnector2">
            <a:avLst/>
          </a:prstGeom>
          <a:ln w="28575">
            <a:solidFill>
              <a:srgbClr val="FF0000"/>
            </a:solidFill>
            <a:prstDash val="sys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4640784" y="1974683"/>
            <a:ext cx="1547713" cy="525294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schemeClr val="tx1"/>
                </a:solidFill>
                <a:latin typeface="+mn-ea"/>
              </a:rPr>
              <a:t>车牌识别</a:t>
            </a:r>
            <a:endParaRPr lang="en-US" altLang="zh-CN" sz="2000" b="1" dirty="0" smtClean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47" name="肘形连接符 46"/>
          <p:cNvCxnSpPr>
            <a:stCxn id="7" idx="3"/>
            <a:endCxn id="43" idx="1"/>
          </p:cNvCxnSpPr>
          <p:nvPr/>
        </p:nvCxnSpPr>
        <p:spPr>
          <a:xfrm flipV="1">
            <a:off x="1706687" y="2237330"/>
            <a:ext cx="2934097" cy="263578"/>
          </a:xfrm>
          <a:prstGeom prst="bentConnector3">
            <a:avLst/>
          </a:prstGeom>
          <a:ln w="19050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肘形连接符 48"/>
          <p:cNvCxnSpPr>
            <a:stCxn id="29" idx="1"/>
            <a:endCxn id="43" idx="3"/>
          </p:cNvCxnSpPr>
          <p:nvPr/>
        </p:nvCxnSpPr>
        <p:spPr>
          <a:xfrm rot="10800000">
            <a:off x="6188497" y="2237330"/>
            <a:ext cx="3670846" cy="262648"/>
          </a:xfrm>
          <a:prstGeom prst="bentConnector3">
            <a:avLst/>
          </a:prstGeom>
          <a:ln w="28575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stCxn id="12" idx="3"/>
            <a:endCxn id="30" idx="1"/>
          </p:cNvCxnSpPr>
          <p:nvPr/>
        </p:nvCxnSpPr>
        <p:spPr>
          <a:xfrm>
            <a:off x="4478536" y="3805312"/>
            <a:ext cx="1801118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prstDash val="sys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7323311" y="5201332"/>
            <a:ext cx="1368152" cy="139602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600" b="1" dirty="0" smtClean="0">
                <a:solidFill>
                  <a:schemeClr val="tx1"/>
                </a:solidFill>
                <a:latin typeface="+mn-ea"/>
              </a:rPr>
              <a:t>工位识别</a:t>
            </a:r>
            <a:endParaRPr lang="en-US" altLang="zh-TW" sz="1600" b="1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zh-TW" altLang="en-US" sz="1600" b="1" dirty="0">
                <a:solidFill>
                  <a:schemeClr val="tx1"/>
                </a:solidFill>
                <a:latin typeface="+mn-ea"/>
              </a:rPr>
              <a:t>加</a:t>
            </a:r>
            <a:r>
              <a:rPr lang="zh-TW" altLang="en-US" sz="1600" b="1" dirty="0" smtClean="0">
                <a:solidFill>
                  <a:schemeClr val="tx1"/>
                </a:solidFill>
                <a:latin typeface="+mn-ea"/>
              </a:rPr>
              <a:t>指示灯</a:t>
            </a:r>
            <a:endParaRPr lang="en-US" altLang="zh-CN" sz="1600" b="1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zh-TW" altLang="en-US" sz="1600" dirty="0" smtClean="0">
                <a:solidFill>
                  <a:schemeClr val="tx1"/>
                </a:solidFill>
                <a:latin typeface="+mn-ea"/>
              </a:rPr>
              <a:t>绿</a:t>
            </a:r>
            <a:r>
              <a:rPr lang="zh-TW" altLang="en-US" sz="1600" dirty="0">
                <a:solidFill>
                  <a:schemeClr val="tx1"/>
                </a:solidFill>
                <a:latin typeface="+mn-ea"/>
              </a:rPr>
              <a:t>、</a:t>
            </a:r>
            <a:r>
              <a:rPr lang="zh-TW" altLang="en-US" sz="1600" dirty="0" smtClean="0">
                <a:solidFill>
                  <a:schemeClr val="tx1"/>
                </a:solidFill>
                <a:latin typeface="+mn-ea"/>
              </a:rPr>
              <a:t>黄、红</a:t>
            </a:r>
            <a:endParaRPr lang="en-US" altLang="zh-TW" sz="16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zh-TW" altLang="en-US" sz="1600" dirty="0" smtClean="0">
                <a:solidFill>
                  <a:schemeClr val="tx1"/>
                </a:solidFill>
                <a:latin typeface="+mn-ea"/>
              </a:rPr>
              <a:t>显示</a:t>
            </a:r>
            <a:endParaRPr lang="en-US" altLang="zh-TW" sz="1600" dirty="0" smtClean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60" name="肘形连接符 59"/>
          <p:cNvCxnSpPr>
            <a:stCxn id="52" idx="2"/>
            <a:endCxn id="58" idx="0"/>
          </p:cNvCxnSpPr>
          <p:nvPr/>
        </p:nvCxnSpPr>
        <p:spPr>
          <a:xfrm rot="16200000" flipH="1">
            <a:off x="6295494" y="3489439"/>
            <a:ext cx="777262" cy="264652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肘形连接符 64"/>
          <p:cNvCxnSpPr>
            <a:stCxn id="58" idx="3"/>
            <a:endCxn id="30" idx="3"/>
          </p:cNvCxnSpPr>
          <p:nvPr/>
        </p:nvCxnSpPr>
        <p:spPr>
          <a:xfrm flipH="1" flipV="1">
            <a:off x="7827367" y="3805312"/>
            <a:ext cx="864096" cy="2094030"/>
          </a:xfrm>
          <a:prstGeom prst="bentConnector3">
            <a:avLst>
              <a:gd name="adj1" fmla="val -22046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肘形连接符 70"/>
          <p:cNvCxnSpPr>
            <a:stCxn id="30" idx="3"/>
            <a:endCxn id="77" idx="1"/>
          </p:cNvCxnSpPr>
          <p:nvPr/>
        </p:nvCxnSpPr>
        <p:spPr>
          <a:xfrm flipV="1">
            <a:off x="7827367" y="3399909"/>
            <a:ext cx="1224136" cy="405403"/>
          </a:xfrm>
          <a:prstGeom prst="bentConnector3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左大括号 76"/>
          <p:cNvSpPr/>
          <p:nvPr/>
        </p:nvSpPr>
        <p:spPr>
          <a:xfrm>
            <a:off x="9051503" y="2924944"/>
            <a:ext cx="504056" cy="2880320"/>
          </a:xfrm>
          <a:prstGeom prst="leftBrace">
            <a:avLst>
              <a:gd name="adj1" fmla="val 20931"/>
              <a:gd name="adj2" fmla="val 1649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后续调研重点说明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2000" b="1" dirty="0"/>
              <a:t>本次 调研均</a:t>
            </a:r>
            <a:r>
              <a:rPr lang="zh-TW" altLang="en-US" sz="2000" b="1" dirty="0" smtClean="0"/>
              <a:t>以现场操作及点位部署为主，当场询问细节对方以发现不妥之处。</a:t>
            </a:r>
            <a:endParaRPr lang="en-US" altLang="zh-TW" sz="2000" b="1" dirty="0" smtClean="0"/>
          </a:p>
          <a:p>
            <a:pPr marL="0" indent="0">
              <a:buNone/>
            </a:pPr>
            <a:r>
              <a:rPr lang="zh-TW" altLang="en-US" sz="2000" b="1" dirty="0"/>
              <a:t>建议 和田店</a:t>
            </a:r>
            <a:r>
              <a:rPr lang="zh-TW" altLang="en-US" sz="2000" b="1" dirty="0" smtClean="0"/>
              <a:t>布署 应派人员全程参</a:t>
            </a:r>
            <a:r>
              <a:rPr lang="zh-TW" altLang="en-US" sz="2000" b="1" dirty="0"/>
              <a:t>与</a:t>
            </a:r>
            <a:r>
              <a:rPr lang="zh-TW" altLang="en-US" sz="2000" b="1" dirty="0" smtClean="0"/>
              <a:t>，同时广汽对经销商车间主管培训时是否有机会一同前往培训，要了解以下重点，对易时设计新的车间管理系统才有帮助。</a:t>
            </a:r>
            <a:endParaRPr lang="en-US" altLang="zh-TW" sz="2000" b="1" dirty="0" smtClean="0"/>
          </a:p>
          <a:p>
            <a:pPr marL="0" indent="0">
              <a:buNone/>
            </a:pPr>
            <a:r>
              <a:rPr lang="zh-TW" altLang="en-US" sz="2000" b="1" dirty="0" smtClean="0"/>
              <a:t>重点：</a:t>
            </a:r>
            <a:endParaRPr lang="en-US" altLang="zh-TW" sz="2000" b="1" dirty="0"/>
          </a:p>
          <a:p>
            <a:pPr>
              <a:buFont typeface="+mj-lt"/>
              <a:buAutoNum type="arabicPeriod"/>
            </a:pPr>
            <a:r>
              <a:rPr lang="zh-TW" altLang="en-US" sz="2000" b="1" dirty="0" smtClean="0"/>
              <a:t>报表内容、逻辑</a:t>
            </a:r>
            <a:endParaRPr lang="en-US" altLang="zh-TW" sz="2000" b="1" dirty="0"/>
          </a:p>
          <a:p>
            <a:pPr>
              <a:buFont typeface="+mj-lt"/>
              <a:buAutoNum type="arabicPeriod"/>
            </a:pPr>
            <a:r>
              <a:rPr lang="en-US" altLang="zh-TW" sz="2000" b="1" dirty="0"/>
              <a:t>BI</a:t>
            </a:r>
            <a:r>
              <a:rPr lang="zh-TW" altLang="en-US" sz="2000" b="1" dirty="0"/>
              <a:t>、</a:t>
            </a:r>
            <a:r>
              <a:rPr lang="en-US" altLang="zh-TW" sz="2000" b="1" dirty="0"/>
              <a:t>KPI</a:t>
            </a:r>
            <a:r>
              <a:rPr lang="zh-TW" altLang="en-US" sz="2000" b="1" dirty="0" smtClean="0"/>
              <a:t>显示方式</a:t>
            </a:r>
            <a:endParaRPr lang="en-US" altLang="zh-TW" sz="2000" b="1" dirty="0" smtClean="0"/>
          </a:p>
          <a:p>
            <a:pPr marL="0" indent="0">
              <a:buNone/>
            </a:pPr>
            <a:endParaRPr lang="en-US" altLang="zh-CN" sz="2000" dirty="0" smtClean="0"/>
          </a:p>
          <a:p>
            <a:pPr marL="0" indent="0">
              <a:buNone/>
            </a:pPr>
            <a:r>
              <a:rPr lang="zh-TW" altLang="en-US" sz="2000" b="1" dirty="0"/>
              <a:t>以上</a:t>
            </a:r>
            <a:r>
              <a:rPr lang="zh-TW" altLang="en-US" sz="2000" b="1" dirty="0" smtClean="0"/>
              <a:t>说明。</a:t>
            </a:r>
            <a:endParaRPr lang="zh-CN" altLang="en-US" sz="2000" b="1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73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745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参考原型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480214"/>
              </p:ext>
            </p:extLst>
          </p:nvPr>
        </p:nvGraphicFramePr>
        <p:xfrm>
          <a:off x="1274639" y="1556792"/>
          <a:ext cx="9126054" cy="416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880"/>
                <a:gridCol w="856134"/>
                <a:gridCol w="817880"/>
                <a:gridCol w="817880"/>
                <a:gridCol w="830580"/>
                <a:gridCol w="817880"/>
                <a:gridCol w="817880"/>
                <a:gridCol w="817880"/>
                <a:gridCol w="782392"/>
                <a:gridCol w="792088"/>
                <a:gridCol w="957580"/>
              </a:tblGrid>
              <a:tr h="370840">
                <a:tc gridSpan="11">
                  <a:txBody>
                    <a:bodyPr/>
                    <a:lstStyle/>
                    <a:p>
                      <a:r>
                        <a:rPr lang="zh-TW" altLang="en-US" sz="2400" dirty="0" smtClean="0">
                          <a:solidFill>
                            <a:srgbClr val="FF0000"/>
                          </a:solidFill>
                        </a:rPr>
                        <a:t>广汽  </a:t>
                      </a:r>
                      <a:r>
                        <a:rPr lang="en-US" altLang="zh-TW" sz="2400" dirty="0" smtClean="0">
                          <a:solidFill>
                            <a:srgbClr val="FF0000"/>
                          </a:solidFill>
                        </a:rPr>
                        <a:t>HONDA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solidFill>
                            <a:schemeClr val="bg1"/>
                          </a:solidFill>
                        </a:rPr>
                        <a:t>当月入厂 </a:t>
                      </a:r>
                      <a:r>
                        <a:rPr lang="en-US" altLang="zh-TW" sz="1400" b="1" dirty="0" smtClean="0">
                          <a:solidFill>
                            <a:schemeClr val="bg1"/>
                          </a:solidFill>
                        </a:rPr>
                        <a:t>269</a:t>
                      </a:r>
                      <a:endParaRPr lang="zh-CN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solidFill>
                            <a:schemeClr val="bg1"/>
                          </a:solidFill>
                        </a:rPr>
                        <a:t>当月交车 </a:t>
                      </a:r>
                      <a:r>
                        <a:rPr lang="en-US" altLang="zh-TW" sz="1400" b="1" dirty="0" smtClean="0">
                          <a:solidFill>
                            <a:schemeClr val="bg1"/>
                          </a:solidFill>
                        </a:rPr>
                        <a:t>222</a:t>
                      </a:r>
                      <a:endParaRPr lang="zh-CN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solidFill>
                            <a:schemeClr val="bg1"/>
                          </a:solidFill>
                        </a:rPr>
                        <a:t>当天入厂 </a:t>
                      </a:r>
                      <a:r>
                        <a:rPr lang="en-US" altLang="zh-TW" sz="1400" b="1" dirty="0" smtClean="0">
                          <a:solidFill>
                            <a:schemeClr val="bg1"/>
                          </a:solidFill>
                        </a:rPr>
                        <a:t>48</a:t>
                      </a:r>
                      <a:endParaRPr lang="zh-CN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solidFill>
                            <a:schemeClr val="bg1"/>
                          </a:solidFill>
                        </a:rPr>
                        <a:t>当天交车 </a:t>
                      </a:r>
                      <a:r>
                        <a:rPr lang="en-US" altLang="zh-TW" sz="1400" b="1" dirty="0" smtClean="0">
                          <a:solidFill>
                            <a:schemeClr val="bg1"/>
                          </a:solidFill>
                        </a:rPr>
                        <a:t>24</a:t>
                      </a:r>
                      <a:endParaRPr lang="zh-CN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1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待修</a:t>
                      </a:r>
                      <a:r>
                        <a:rPr lang="en-US" altLang="zh-TW" sz="1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79</a:t>
                      </a:r>
                      <a:endParaRPr lang="zh-CN" altLang="en-US" sz="1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1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维修</a:t>
                      </a:r>
                      <a:r>
                        <a:rPr lang="en-US" altLang="zh-TW" sz="1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94</a:t>
                      </a:r>
                      <a:endParaRPr lang="zh-CN" altLang="en-US" sz="1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已完工</a:t>
                      </a:r>
                      <a:r>
                        <a:rPr lang="en-US" altLang="zh-TW" sz="11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zh-CN" altLang="en-US" sz="11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07:00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08:00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09:00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10:00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11:00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12:00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13:00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14:00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15:00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16:00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17:00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技师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mtClean="0"/>
                        <a:t>技师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技师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技师</a:t>
                      </a:r>
                      <a:endParaRPr lang="zh-CN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技师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技师</a:t>
                      </a:r>
                      <a:endParaRPr lang="zh-CN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工位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工位</a:t>
                      </a:r>
                      <a:r>
                        <a:rPr lang="en-US" altLang="zh-TW" sz="1800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工位</a:t>
                      </a:r>
                      <a:r>
                        <a:rPr lang="en-US" altLang="zh-TW" sz="1800" dirty="0" smtClean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工位</a:t>
                      </a:r>
                      <a:r>
                        <a:rPr lang="en-US" altLang="zh-TW" sz="1800" dirty="0" smtClean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工位</a:t>
                      </a:r>
                      <a:r>
                        <a:rPr lang="en-US" altLang="zh-TW" sz="1800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工位</a:t>
                      </a:r>
                      <a:r>
                        <a:rPr lang="en-US" altLang="zh-TW" sz="1800" dirty="0" smtClean="0"/>
                        <a:t>6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工位</a:t>
                      </a:r>
                      <a:r>
                        <a:rPr lang="en-US" altLang="zh-TW" sz="1800" dirty="0" smtClean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工位</a:t>
                      </a:r>
                      <a:r>
                        <a:rPr lang="en-US" altLang="zh-TW" sz="1800" dirty="0" smtClean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工位</a:t>
                      </a:r>
                      <a:r>
                        <a:rPr lang="en-US" altLang="zh-TW" sz="1800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工位</a:t>
                      </a:r>
                      <a:r>
                        <a:rPr lang="en-US" altLang="zh-TW" sz="1800" dirty="0" smtClean="0"/>
                        <a:t>10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全屏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打卡</a:t>
                      </a:r>
                      <a:endParaRPr lang="zh-CN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上移</a:t>
                      </a:r>
                      <a:endParaRPr lang="zh-CN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下移</a:t>
                      </a:r>
                      <a:endParaRPr lang="zh-CN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左移</a:t>
                      </a:r>
                      <a:endParaRPr lang="zh-CN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右移</a:t>
                      </a:r>
                      <a:endParaRPr lang="zh-CN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放大</a:t>
                      </a:r>
                      <a:endParaRPr lang="zh-CN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缩小</a:t>
                      </a:r>
                      <a:endParaRPr lang="zh-CN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511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参考</a:t>
            </a:r>
            <a:r>
              <a:rPr lang="zh-TW" altLang="en-US" dirty="0" smtClean="0"/>
              <a:t>原型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560196"/>
              </p:ext>
            </p:extLst>
          </p:nvPr>
        </p:nvGraphicFramePr>
        <p:xfrm>
          <a:off x="2138735" y="2348880"/>
          <a:ext cx="652102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3058"/>
                <a:gridCol w="1294130"/>
                <a:gridCol w="1160780"/>
                <a:gridCol w="203305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委托书号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车牌号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主修人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工位       状态</a:t>
                      </a:r>
                      <a:endParaRPr lang="zh-CN" altLang="en-US" dirty="0" smtClean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H2018~~~~~~~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浙</a:t>
                      </a:r>
                      <a:r>
                        <a:rPr lang="en-US" altLang="zh-TW" dirty="0" smtClean="0"/>
                        <a:t>A~~~~~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技师</a:t>
                      </a:r>
                      <a:r>
                        <a:rPr lang="en-US" altLang="zh-TW" dirty="0" smtClean="0"/>
                        <a:t>A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A01    </a:t>
                      </a:r>
                      <a:r>
                        <a:rPr lang="zh-TW" altLang="en-US" dirty="0" smtClean="0"/>
                        <a:t>机修上线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H2018~~~~~~~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浙</a:t>
                      </a:r>
                      <a:r>
                        <a:rPr lang="en-US" altLang="zh-TW" dirty="0" smtClean="0"/>
                        <a:t>A~~~~~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技师</a:t>
                      </a:r>
                      <a:r>
                        <a:rPr lang="en-US" altLang="zh-TW" dirty="0" smtClean="0"/>
                        <a:t>A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A02   </a:t>
                      </a:r>
                      <a:r>
                        <a:rPr lang="en-US" altLang="zh-CN" baseline="0" dirty="0" smtClean="0"/>
                        <a:t> </a:t>
                      </a:r>
                      <a:r>
                        <a:rPr lang="zh-TW" altLang="en-US" baseline="0" dirty="0" smtClean="0"/>
                        <a:t>保养上线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H2018~~~~~~~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浙</a:t>
                      </a:r>
                      <a:r>
                        <a:rPr lang="en-US" altLang="zh-TW" dirty="0" smtClean="0"/>
                        <a:t>A~~~~~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技师</a:t>
                      </a:r>
                      <a:r>
                        <a:rPr lang="en-US" altLang="zh-TW" dirty="0" smtClean="0"/>
                        <a:t>A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--        </a:t>
                      </a:r>
                      <a:r>
                        <a:rPr lang="zh-TW" altLang="en-US" baseline="0" dirty="0" smtClean="0"/>
                        <a:t>保养下线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H2018~~~~~~~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浙</a:t>
                      </a:r>
                      <a:r>
                        <a:rPr lang="en-US" altLang="zh-TW" dirty="0" smtClean="0"/>
                        <a:t>A~~~~~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技师</a:t>
                      </a:r>
                      <a:r>
                        <a:rPr lang="en-US" altLang="zh-TW" dirty="0" smtClean="0"/>
                        <a:t>A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-- </a:t>
                      </a:r>
                      <a:r>
                        <a:rPr lang="zh-TW" altLang="en-US" dirty="0" smtClean="0"/>
                        <a:t>       机修下线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H2018~~~~~~~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浙</a:t>
                      </a:r>
                      <a:r>
                        <a:rPr lang="en-US" altLang="zh-TW" dirty="0" smtClean="0"/>
                        <a:t>A~~~~~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技师</a:t>
                      </a:r>
                      <a:r>
                        <a:rPr lang="en-US" altLang="zh-TW" dirty="0" smtClean="0"/>
                        <a:t>A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--        </a:t>
                      </a:r>
                      <a:r>
                        <a:rPr lang="zh-TW" altLang="en-US" dirty="0" smtClean="0"/>
                        <a:t>完工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H2018~~~~~~~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浙</a:t>
                      </a:r>
                      <a:r>
                        <a:rPr lang="en-US" altLang="zh-TW" dirty="0" smtClean="0"/>
                        <a:t>A~~~~~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技师</a:t>
                      </a:r>
                      <a:r>
                        <a:rPr lang="en-US" altLang="zh-TW" dirty="0" smtClean="0"/>
                        <a:t>A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--</a:t>
                      </a:r>
                      <a:r>
                        <a:rPr lang="en-US" altLang="zh-CN" baseline="0" dirty="0" smtClean="0"/>
                        <a:t>        </a:t>
                      </a:r>
                      <a:r>
                        <a:rPr lang="zh-TW" altLang="en-US" baseline="0" dirty="0" smtClean="0"/>
                        <a:t>待修状态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/>
                        <a:t>派工目标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/>
                        <a:t>选择员工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/>
                        <a:t>设定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011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广本 透明车间 调研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TW" altLang="en-US" b="1" dirty="0"/>
              <a:t>入口迎宾</a:t>
            </a:r>
            <a:endParaRPr lang="en-US" altLang="zh-TW" b="1" dirty="0"/>
          </a:p>
          <a:p>
            <a:r>
              <a:rPr lang="zh-TW" altLang="en-US" b="1" dirty="0"/>
              <a:t>预约看板</a:t>
            </a:r>
            <a:endParaRPr lang="en-US" altLang="zh-TW" b="1" dirty="0"/>
          </a:p>
          <a:p>
            <a:r>
              <a:rPr lang="zh-TW" altLang="en-US" b="1" dirty="0"/>
              <a:t>客休室看板</a:t>
            </a:r>
            <a:endParaRPr lang="en-US" altLang="zh-TW" b="1" dirty="0"/>
          </a:p>
          <a:p>
            <a:r>
              <a:rPr lang="zh-TW" altLang="en-US" b="1" dirty="0"/>
              <a:t>车间调度看板</a:t>
            </a:r>
            <a:endParaRPr lang="en-US" altLang="zh-TW" b="1" dirty="0"/>
          </a:p>
          <a:p>
            <a:r>
              <a:rPr lang="zh-TW" altLang="en-US" b="1" dirty="0"/>
              <a:t>工位指示灯</a:t>
            </a:r>
            <a:endParaRPr lang="en-US" altLang="zh-TW" b="1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192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参考</a:t>
            </a:r>
            <a:r>
              <a:rPr lang="zh-TW" altLang="en-US" dirty="0" smtClean="0"/>
              <a:t>原型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859767"/>
              </p:ext>
            </p:extLst>
          </p:nvPr>
        </p:nvGraphicFramePr>
        <p:xfrm>
          <a:off x="1456994" y="1840798"/>
          <a:ext cx="8132234" cy="458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223"/>
                <a:gridCol w="813224"/>
                <a:gridCol w="813223"/>
                <a:gridCol w="813224"/>
                <a:gridCol w="813223"/>
                <a:gridCol w="813223"/>
                <a:gridCol w="813224"/>
                <a:gridCol w="813223"/>
                <a:gridCol w="813224"/>
                <a:gridCol w="813223"/>
              </a:tblGrid>
              <a:tr h="514856">
                <a:tc gridSpan="5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清除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r"/>
                      <a:r>
                        <a:rPr lang="zh-TW" altLang="en-US" dirty="0" smtClean="0"/>
                        <a:t>选择的工单</a:t>
                      </a:r>
                      <a:endParaRPr lang="en-US" altLang="zh-TW" dirty="0" smtClean="0"/>
                    </a:p>
                    <a:p>
                      <a:pPr algn="r"/>
                      <a:r>
                        <a:rPr lang="zh-TW" altLang="en-US" dirty="0" smtClean="0"/>
                        <a:t>牌照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 smtClean="0"/>
                        <a:t>H2018~~~~~~~~~~</a:t>
                      </a:r>
                    </a:p>
                    <a:p>
                      <a:r>
                        <a:rPr lang="zh-TW" altLang="en-US" dirty="0" smtClean="0"/>
                        <a:t>浙</a:t>
                      </a:r>
                      <a:r>
                        <a:rPr lang="en-US" altLang="zh-TW" dirty="0" smtClean="0"/>
                        <a:t>A</a:t>
                      </a:r>
                      <a:endParaRPr lang="zh-CN" altLang="en-US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861288">
                <a:tc gridSpan="10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93256">
                <a:tc gridSpan="10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54464">
                <a:tc gridSpan="10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43664">
                <a:tc gridSpan="10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604872">
                <a:tc gridSpan="10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组合 6"/>
          <p:cNvGrpSpPr/>
          <p:nvPr/>
        </p:nvGrpSpPr>
        <p:grpSpPr>
          <a:xfrm>
            <a:off x="1817034" y="1975686"/>
            <a:ext cx="7380820" cy="4362852"/>
            <a:chOff x="1817034" y="1975686"/>
            <a:chExt cx="7380820" cy="4362852"/>
          </a:xfrm>
        </p:grpSpPr>
        <p:sp>
          <p:nvSpPr>
            <p:cNvPr id="6" name="圆角矩形 5"/>
            <p:cNvSpPr/>
            <p:nvPr/>
          </p:nvSpPr>
          <p:spPr>
            <a:xfrm>
              <a:off x="2741889" y="1975686"/>
              <a:ext cx="1791196" cy="29716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6929602" y="2848910"/>
              <a:ext cx="1368152" cy="432048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</a:rPr>
                <a:t>关闭</a:t>
              </a:r>
              <a:r>
                <a:rPr lang="en-US" altLang="zh-CN" b="1" dirty="0" smtClean="0">
                  <a:solidFill>
                    <a:schemeClr val="tx1"/>
                  </a:solidFill>
                </a:rPr>
                <a:t> 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1817034" y="3439148"/>
              <a:ext cx="2808312" cy="321276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1817034" y="3823778"/>
              <a:ext cx="2808312" cy="321276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4841370" y="3439148"/>
              <a:ext cx="1390377" cy="321276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solidFill>
                    <a:schemeClr val="tx1"/>
                  </a:solidFill>
                </a:rPr>
                <a:t>选择员工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4841370" y="3823778"/>
              <a:ext cx="1390377" cy="321276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solidFill>
                    <a:schemeClr val="tx1"/>
                  </a:solidFill>
                </a:rPr>
                <a:t>选择工位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1817034" y="4327834"/>
              <a:ext cx="1584176" cy="321276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solidFill>
                    <a:schemeClr val="tx1"/>
                  </a:solidFill>
                </a:rPr>
                <a:t>上线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1817034" y="4831890"/>
              <a:ext cx="1584176" cy="321276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solidFill>
                    <a:schemeClr val="tx1"/>
                  </a:solidFill>
                </a:rPr>
                <a:t>质检开始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3632985" y="4327834"/>
              <a:ext cx="1584176" cy="321276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solidFill>
                    <a:schemeClr val="tx1"/>
                  </a:solidFill>
                </a:rPr>
                <a:t>下线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3632985" y="4831890"/>
              <a:ext cx="1584176" cy="321276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solidFill>
                    <a:schemeClr val="tx1"/>
                  </a:solidFill>
                </a:rPr>
                <a:t>质检结束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5705466" y="4327834"/>
              <a:ext cx="1584176" cy="321276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solidFill>
                    <a:schemeClr val="tx1"/>
                  </a:solidFill>
                </a:rPr>
                <a:t>上班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5705466" y="4831890"/>
              <a:ext cx="1584176" cy="321276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solidFill>
                    <a:schemeClr val="tx1"/>
                  </a:solidFill>
                </a:rPr>
                <a:t>清洗开始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7505666" y="4327834"/>
              <a:ext cx="1584176" cy="321276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solidFill>
                    <a:schemeClr val="tx1"/>
                  </a:solidFill>
                </a:rPr>
                <a:t>下班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7505666" y="4831890"/>
              <a:ext cx="1584176" cy="321276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solidFill>
                    <a:schemeClr val="tx1"/>
                  </a:solidFill>
                </a:rPr>
                <a:t>清洗结束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1889042" y="5407954"/>
              <a:ext cx="1152128" cy="321276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solidFill>
                    <a:schemeClr val="tx1"/>
                  </a:solidFill>
                </a:rPr>
                <a:t>时间中断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3401210" y="5407954"/>
              <a:ext cx="1152128" cy="321276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solidFill>
                    <a:schemeClr val="tx1"/>
                  </a:solidFill>
                </a:rPr>
                <a:t>待料中断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4913378" y="5407954"/>
              <a:ext cx="1152128" cy="321276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solidFill>
                    <a:schemeClr val="tx1"/>
                  </a:solidFill>
                </a:rPr>
                <a:t>增项中断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7937714" y="5407954"/>
              <a:ext cx="1152128" cy="321276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solidFill>
                    <a:schemeClr val="tx1"/>
                  </a:solidFill>
                </a:rPr>
                <a:t>中断恢复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6425546" y="5407954"/>
              <a:ext cx="1152128" cy="321276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solidFill>
                    <a:schemeClr val="tx1"/>
                  </a:solidFill>
                </a:rPr>
                <a:t>领料中断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1925046" y="6017262"/>
              <a:ext cx="1584176" cy="321276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solidFill>
                    <a:schemeClr val="tx1"/>
                  </a:solidFill>
                </a:rPr>
                <a:t>完工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3740997" y="6017262"/>
              <a:ext cx="1584176" cy="321276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solidFill>
                    <a:schemeClr val="tx1"/>
                  </a:solidFill>
                </a:rPr>
                <a:t>结算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7613678" y="6017262"/>
              <a:ext cx="1584176" cy="321276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solidFill>
                    <a:schemeClr val="tx1"/>
                  </a:solidFill>
                </a:rPr>
                <a:t>删除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60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入口</a:t>
            </a:r>
            <a:r>
              <a:rPr lang="zh-TW" altLang="en-US" b="1" dirty="0" smtClean="0"/>
              <a:t>迎宾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455" y="1921726"/>
            <a:ext cx="3039998" cy="2279999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599" y="1921726"/>
            <a:ext cx="3065816" cy="229936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6" y="1921726"/>
            <a:ext cx="4807123" cy="2299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椭圆 5"/>
          <p:cNvSpPr/>
          <p:nvPr/>
        </p:nvSpPr>
        <p:spPr>
          <a:xfrm>
            <a:off x="3794999" y="2204864"/>
            <a:ext cx="720000" cy="720080"/>
          </a:xfrm>
          <a:prstGeom prst="ellipse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3290863" y="1268760"/>
            <a:ext cx="1600696" cy="58095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车牌抓拍</a:t>
            </a:r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6656242" y="1268760"/>
            <a:ext cx="1600696" cy="58095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LED</a:t>
            </a:r>
            <a:r>
              <a:rPr lang="zh-TW" altLang="en-US" dirty="0" smtClean="0"/>
              <a:t>迎宾</a:t>
            </a: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10131623" y="1268760"/>
            <a:ext cx="1600696" cy="58095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预约看板</a:t>
            </a:r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84436" y="4581128"/>
            <a:ext cx="3206427" cy="201622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dirty="0"/>
              <a:t>车牌抓拍</a:t>
            </a:r>
            <a:endParaRPr lang="zh-CN" altLang="en-US" dirty="0"/>
          </a:p>
          <a:p>
            <a:r>
              <a:rPr lang="en-US" altLang="zh-CN" dirty="0" smtClean="0"/>
              <a:t>1</a:t>
            </a:r>
            <a:r>
              <a:rPr lang="zh-TW" altLang="en-US" dirty="0" smtClean="0"/>
              <a:t>、摄像投抓拍、后台识别</a:t>
            </a:r>
            <a:endParaRPr lang="en-US" altLang="zh-TW" dirty="0" smtClean="0"/>
          </a:p>
          <a:p>
            <a:r>
              <a:rPr lang="en-US" altLang="zh-TW" dirty="0" smtClean="0"/>
              <a:t>2</a:t>
            </a:r>
            <a:r>
              <a:rPr lang="zh-TW" altLang="en-US" dirty="0" smtClean="0"/>
              <a:t>、由</a:t>
            </a:r>
            <a:r>
              <a:rPr lang="en-US" altLang="zh-TW" dirty="0" smtClean="0"/>
              <a:t>DMS</a:t>
            </a:r>
            <a:r>
              <a:rPr lang="zh-TW" altLang="en-US" dirty="0" smtClean="0"/>
              <a:t>到车牌数据</a:t>
            </a:r>
            <a:endParaRPr lang="en-US" altLang="zh-TW" dirty="0" smtClean="0"/>
          </a:p>
          <a:p>
            <a:r>
              <a:rPr lang="en-US" altLang="zh-TW" dirty="0"/>
              <a:t>3</a:t>
            </a:r>
            <a:r>
              <a:rPr lang="zh-TW" altLang="en-US" dirty="0" smtClean="0"/>
              <a:t>、车牌推送</a:t>
            </a:r>
            <a:r>
              <a:rPr lang="en-US" altLang="zh-TW" dirty="0" smtClean="0"/>
              <a:t>LED</a:t>
            </a:r>
            <a:r>
              <a:rPr lang="zh-TW" altLang="en-US" dirty="0" smtClean="0"/>
              <a:t>与预约看板</a:t>
            </a:r>
            <a:endParaRPr lang="en-US" altLang="zh-TW" dirty="0" smtClean="0"/>
          </a:p>
          <a:p>
            <a:endParaRPr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7683351" y="4437112"/>
            <a:ext cx="4248472" cy="216024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dirty="0" smtClean="0"/>
              <a:t>预约看板</a:t>
            </a:r>
            <a:endParaRPr lang="en-US" altLang="zh-TW" dirty="0" smtClean="0"/>
          </a:p>
          <a:p>
            <a:r>
              <a:rPr lang="en-US" altLang="zh-TW" dirty="0" smtClean="0"/>
              <a:t>1</a:t>
            </a:r>
            <a:r>
              <a:rPr lang="zh-TW" altLang="en-US" dirty="0" smtClean="0"/>
              <a:t>、进店信息浮水印显示</a:t>
            </a:r>
            <a:endParaRPr lang="en-US" altLang="zh-TW" dirty="0" smtClean="0"/>
          </a:p>
          <a:p>
            <a:endParaRPr lang="en-US" altLang="zh-CN" dirty="0"/>
          </a:p>
        </p:txBody>
      </p:sp>
      <p:sp>
        <p:nvSpPr>
          <p:cNvPr id="13" name="圆角矩形 12"/>
          <p:cNvSpPr/>
          <p:nvPr/>
        </p:nvSpPr>
        <p:spPr>
          <a:xfrm>
            <a:off x="4242246" y="4509120"/>
            <a:ext cx="2721025" cy="216024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dirty="0"/>
              <a:t>LED</a:t>
            </a:r>
            <a:r>
              <a:rPr lang="zh-TW" altLang="en-US" dirty="0" smtClean="0"/>
              <a:t>迎宾（不带广播）</a:t>
            </a:r>
            <a:endParaRPr lang="zh-CN" altLang="en-US" dirty="0"/>
          </a:p>
          <a:p>
            <a:r>
              <a:rPr lang="en-US" altLang="zh-CN" dirty="0" smtClean="0"/>
              <a:t>1</a:t>
            </a:r>
            <a:r>
              <a:rPr lang="zh-TW" altLang="en-US" dirty="0" smtClean="0"/>
              <a:t>、左边：欢迎光临</a:t>
            </a:r>
            <a:endParaRPr lang="en-US" altLang="zh-TW" dirty="0" smtClean="0"/>
          </a:p>
          <a:p>
            <a:r>
              <a:rPr lang="en-US" altLang="zh-CN" dirty="0" smtClean="0"/>
              <a:t>2</a:t>
            </a:r>
            <a:r>
              <a:rPr lang="zh-TW" altLang="en-US" dirty="0" smtClean="0"/>
              <a:t>、进店车牌 显示</a:t>
            </a:r>
            <a:endParaRPr lang="en-US" altLang="zh-TW" dirty="0" smtClean="0"/>
          </a:p>
          <a:p>
            <a:r>
              <a:rPr lang="en-US" altLang="zh-CN" dirty="0" smtClean="0"/>
              <a:t>3</a:t>
            </a:r>
            <a:r>
              <a:rPr lang="zh-TW" altLang="en-US" dirty="0" smtClean="0"/>
              <a:t>、店内消息 显示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6565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预约看</a:t>
            </a:r>
            <a:r>
              <a:rPr lang="zh-TW" altLang="en-US" b="1" dirty="0" smtClean="0"/>
              <a:t>板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27" y="1196752"/>
            <a:ext cx="6815666" cy="5111750"/>
          </a:xfrm>
        </p:spPr>
      </p:pic>
      <p:sp>
        <p:nvSpPr>
          <p:cNvPr id="5" name="圆角矩形 4"/>
          <p:cNvSpPr/>
          <p:nvPr/>
        </p:nvSpPr>
        <p:spPr>
          <a:xfrm>
            <a:off x="6864473" y="1795428"/>
            <a:ext cx="5256584" cy="4248472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400" dirty="0" smtClean="0"/>
              <a:t>预约看板内容</a:t>
            </a:r>
            <a:endParaRPr lang="en-US" altLang="zh-TW" sz="2400" dirty="0" smtClean="0"/>
          </a:p>
          <a:p>
            <a:r>
              <a:rPr lang="en-US" altLang="zh-CN" sz="2400" dirty="0" smtClean="0"/>
              <a:t>1</a:t>
            </a:r>
            <a:r>
              <a:rPr lang="zh-TW" altLang="en-US" sz="2400" dirty="0" smtClean="0"/>
              <a:t>、车牌信息</a:t>
            </a:r>
            <a:endParaRPr lang="en-US" altLang="zh-TW" sz="2400" dirty="0" smtClean="0"/>
          </a:p>
          <a:p>
            <a:r>
              <a:rPr lang="en-US" altLang="zh-CN" sz="2400" dirty="0" smtClean="0"/>
              <a:t>2</a:t>
            </a:r>
            <a:r>
              <a:rPr lang="zh-TW" altLang="en-US" sz="2400" dirty="0" smtClean="0"/>
              <a:t>、车型</a:t>
            </a:r>
            <a:endParaRPr lang="en-US" altLang="zh-TW" sz="2400" dirty="0" smtClean="0"/>
          </a:p>
          <a:p>
            <a:r>
              <a:rPr lang="en-US" altLang="zh-CN" sz="2400" dirty="0" smtClean="0"/>
              <a:t>3</a:t>
            </a:r>
            <a:r>
              <a:rPr lang="zh-TW" altLang="en-US" sz="2400" dirty="0" smtClean="0"/>
              <a:t>、服务顾问</a:t>
            </a:r>
            <a:endParaRPr lang="en-US" altLang="zh-TW" sz="2400" dirty="0" smtClean="0"/>
          </a:p>
          <a:p>
            <a:r>
              <a:rPr lang="en-US" altLang="zh-CN" sz="2400" dirty="0" smtClean="0"/>
              <a:t>4</a:t>
            </a:r>
            <a:r>
              <a:rPr lang="zh-TW" altLang="en-US" sz="2400" dirty="0" smtClean="0"/>
              <a:t>、预约日期与时段</a:t>
            </a:r>
            <a:endParaRPr lang="en-US" altLang="zh-TW" sz="2400" dirty="0" smtClean="0"/>
          </a:p>
          <a:p>
            <a:r>
              <a:rPr lang="en-US" altLang="zh-CN" sz="2400" dirty="0" smtClean="0"/>
              <a:t>5</a:t>
            </a:r>
            <a:r>
              <a:rPr lang="zh-TW" altLang="en-US" sz="2400" dirty="0" smtClean="0"/>
              <a:t>、当前状态</a:t>
            </a:r>
            <a:r>
              <a:rPr lang="zh-TW" altLang="en-US" sz="1600" dirty="0" smtClean="0"/>
              <a:t>（未到达、客户到店、正在维修）</a:t>
            </a:r>
            <a:endParaRPr lang="en-US" altLang="zh-TW" sz="1600" dirty="0" smtClean="0"/>
          </a:p>
          <a:p>
            <a:r>
              <a:rPr lang="en-US" altLang="zh-CN" sz="2400" dirty="0" smtClean="0"/>
              <a:t>6</a:t>
            </a:r>
            <a:r>
              <a:rPr lang="zh-TW" altLang="en-US" sz="2400" dirty="0" smtClean="0"/>
              <a:t>、服务内容（首保、定期保养）</a:t>
            </a:r>
            <a:endParaRPr lang="en-US" altLang="zh-TW" sz="2400" dirty="0" smtClean="0"/>
          </a:p>
          <a:p>
            <a:endParaRPr lang="en-US" altLang="zh-CN" sz="2400" dirty="0"/>
          </a:p>
          <a:p>
            <a:r>
              <a:rPr lang="zh-TW" altLang="en-US" sz="2400" dirty="0" smtClean="0"/>
              <a:t>预约信息来源 </a:t>
            </a:r>
            <a:r>
              <a:rPr lang="en-US" altLang="zh-TW" sz="2400" dirty="0" smtClean="0"/>
              <a:t>DMS</a:t>
            </a:r>
          </a:p>
          <a:p>
            <a:r>
              <a:rPr lang="zh-TW" altLang="en-US" sz="2400" dirty="0"/>
              <a:t>内容采用滚动</a:t>
            </a:r>
            <a:r>
              <a:rPr lang="zh-TW" altLang="en-US" sz="2400" dirty="0" smtClean="0"/>
              <a:t>显示</a:t>
            </a:r>
            <a:endParaRPr lang="en-US" altLang="zh-TW" sz="2400" dirty="0" smtClean="0"/>
          </a:p>
        </p:txBody>
      </p:sp>
      <p:sp>
        <p:nvSpPr>
          <p:cNvPr id="6" name="圆角矩形 5"/>
          <p:cNvSpPr/>
          <p:nvPr/>
        </p:nvSpPr>
        <p:spPr>
          <a:xfrm>
            <a:off x="266527" y="1238878"/>
            <a:ext cx="1600696" cy="58095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预约看板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24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客休室看</a:t>
            </a:r>
            <a:r>
              <a:rPr lang="zh-TW" altLang="en-US" b="1" dirty="0" smtClean="0"/>
              <a:t>板</a:t>
            </a:r>
            <a:r>
              <a:rPr lang="en-US" altLang="zh-TW" b="1" dirty="0" smtClean="0"/>
              <a:t>-</a:t>
            </a:r>
            <a:r>
              <a:rPr lang="zh-TW" altLang="en-US" b="1" dirty="0" smtClean="0"/>
              <a:t>栏位说明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1" y="1196752"/>
            <a:ext cx="4824536" cy="3618402"/>
          </a:xfrm>
          <a:prstGeom prst="rect">
            <a:avLst/>
          </a:prstGeom>
        </p:spPr>
      </p:pic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817984"/>
              </p:ext>
            </p:extLst>
          </p:nvPr>
        </p:nvGraphicFramePr>
        <p:xfrm>
          <a:off x="842591" y="3212976"/>
          <a:ext cx="11054000" cy="340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5180"/>
                <a:gridCol w="3218180"/>
                <a:gridCol w="1008112"/>
                <a:gridCol w="2952328"/>
                <a:gridCol w="1800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待修中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维修中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质检中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清洗中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待交车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数量</a:t>
                      </a:r>
                      <a:endParaRPr lang="en-US" altLang="zh-TW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数量</a:t>
                      </a:r>
                      <a:endParaRPr lang="en-US" altLang="zh-TW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数量</a:t>
                      </a:r>
                      <a:endParaRPr lang="en-US" altLang="zh-TW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数量</a:t>
                      </a:r>
                      <a:endParaRPr lang="en-US" altLang="zh-TW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车牌号码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车牌号码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车牌号码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车牌号码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服务顾问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维修技师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维修技师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服务顾问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 smtClean="0"/>
                        <a:t>状态：客户到厂</a:t>
                      </a:r>
                      <a:endParaRPr lang="en-US" altLang="zh-TW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来源：入口摄像头</a:t>
                      </a:r>
                      <a:endParaRPr lang="zh-CN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维修时长</a:t>
                      </a:r>
                      <a:endParaRPr lang="en-US" altLang="zh-TW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 smtClean="0"/>
                        <a:t>状态：正在清洗、清洗完毕</a:t>
                      </a:r>
                      <a:endParaRPr lang="en-US" altLang="zh-TW" dirty="0" smtClean="0"/>
                    </a:p>
                    <a:p>
                      <a:pPr algn="l"/>
                      <a:r>
                        <a:rPr lang="zh-TW" altLang="en-US" dirty="0" smtClean="0"/>
                        <a:t>来源：洗车、擦车摄像头</a:t>
                      </a:r>
                      <a:endParaRPr lang="zh-CN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状态：维修完毕</a:t>
                      </a:r>
                      <a:endParaRPr lang="en-US" altLang="zh-TW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来源：</a:t>
                      </a:r>
                      <a:r>
                        <a:rPr lang="en-US" altLang="zh-TW" dirty="0" smtClean="0"/>
                        <a:t>DMS</a:t>
                      </a:r>
                      <a:endParaRPr lang="zh-CN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状态：工作进行中、工作下线</a:t>
                      </a:r>
                      <a:endParaRPr lang="en-US" altLang="zh-TW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来源：摄像头或打卡</a:t>
                      </a:r>
                      <a:endParaRPr lang="zh-CN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rgbClr val="FF0000"/>
                          </a:solidFill>
                        </a:rPr>
                        <a:t>语音播报：</a:t>
                      </a:r>
                      <a:endParaRPr lang="en-US" altLang="zh-TW" dirty="0" smtClean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zh-TW" altLang="en-US" dirty="0" smtClean="0">
                          <a:solidFill>
                            <a:srgbClr val="FF0000"/>
                          </a:solidFill>
                        </a:rPr>
                        <a:t>车牌</a:t>
                      </a:r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XXXX</a:t>
                      </a:r>
                      <a:r>
                        <a:rPr lang="zh-TW" altLang="en-US" dirty="0" smtClean="0">
                          <a:solidFill>
                            <a:srgbClr val="FF0000"/>
                          </a:solidFill>
                        </a:rPr>
                        <a:t>请至服务前台取车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514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客休室看</a:t>
            </a:r>
            <a:r>
              <a:rPr lang="zh-TW" altLang="en-US" b="1" dirty="0" smtClean="0"/>
              <a:t>板</a:t>
            </a:r>
            <a:r>
              <a:rPr lang="en-US" altLang="zh-TW" b="1" dirty="0" smtClean="0"/>
              <a:t>-</a:t>
            </a:r>
            <a:r>
              <a:rPr lang="zh-TW" altLang="en-US" b="1" dirty="0" smtClean="0"/>
              <a:t>维修内容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1" y="1196752"/>
            <a:ext cx="4824536" cy="3618402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241" y="2244483"/>
            <a:ext cx="3585021" cy="4251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圆角矩形 4"/>
          <p:cNvSpPr/>
          <p:nvPr/>
        </p:nvSpPr>
        <p:spPr>
          <a:xfrm>
            <a:off x="6896421" y="3528577"/>
            <a:ext cx="4968552" cy="168343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TW" altLang="en-US" b="1" dirty="0" smtClean="0"/>
              <a:t>手工点击车牌，显示信息</a:t>
            </a:r>
            <a:endParaRPr lang="en-US" altLang="zh-TW" b="1" dirty="0" smtClean="0"/>
          </a:p>
          <a:p>
            <a:r>
              <a:rPr lang="en-US" altLang="zh-TW" dirty="0" smtClean="0"/>
              <a:t>1</a:t>
            </a:r>
            <a:r>
              <a:rPr lang="zh-TW" altLang="en-US" dirty="0" smtClean="0"/>
              <a:t>、维修工单号码、车牌号码</a:t>
            </a:r>
            <a:endParaRPr lang="en-US" altLang="zh-TW" dirty="0" smtClean="0"/>
          </a:p>
          <a:p>
            <a:r>
              <a:rPr lang="en-US" altLang="zh-CN" dirty="0" smtClean="0"/>
              <a:t>2</a:t>
            </a:r>
            <a:r>
              <a:rPr lang="zh-TW" altLang="en-US" dirty="0" smtClean="0"/>
              <a:t>、交车时间</a:t>
            </a:r>
            <a:endParaRPr lang="en-US" altLang="zh-TW" dirty="0" smtClean="0"/>
          </a:p>
          <a:p>
            <a:r>
              <a:rPr lang="en-US" altLang="zh-CN" dirty="0" smtClean="0"/>
              <a:t>3</a:t>
            </a:r>
            <a:r>
              <a:rPr lang="zh-TW" altLang="en-US" dirty="0" smtClean="0"/>
              <a:t>、品牌（广本、讴歌）</a:t>
            </a:r>
            <a:endParaRPr lang="en-US" altLang="zh-TW" dirty="0" smtClean="0"/>
          </a:p>
          <a:p>
            <a:r>
              <a:rPr lang="en-US" altLang="zh-CN" dirty="0" smtClean="0"/>
              <a:t>4</a:t>
            </a:r>
            <a:r>
              <a:rPr lang="zh-TW" altLang="en-US" dirty="0" smtClean="0"/>
              <a:t>、维修内容（工单内容）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654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客休室看板</a:t>
            </a:r>
            <a:r>
              <a:rPr lang="en-US" altLang="zh-TW" b="1" dirty="0" smtClean="0"/>
              <a:t>-</a:t>
            </a:r>
            <a:r>
              <a:rPr lang="zh-TW" altLang="en-US" b="1" dirty="0" smtClean="0"/>
              <a:t>查看视频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2" y="1268760"/>
            <a:ext cx="5927378" cy="4837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151" y="2636912"/>
            <a:ext cx="2666231" cy="3805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圆角矩形 5"/>
          <p:cNvSpPr/>
          <p:nvPr/>
        </p:nvSpPr>
        <p:spPr>
          <a:xfrm>
            <a:off x="7035279" y="1795195"/>
            <a:ext cx="4968552" cy="168343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TW" altLang="en-US" b="1" dirty="0" smtClean="0"/>
              <a:t>手工点击工位</a:t>
            </a:r>
            <a:endParaRPr lang="en-US" altLang="zh-TW" b="1" dirty="0" smtClean="0"/>
          </a:p>
          <a:p>
            <a:r>
              <a:rPr lang="en-US" altLang="zh-TW" dirty="0" smtClean="0"/>
              <a:t>1</a:t>
            </a:r>
            <a:r>
              <a:rPr lang="zh-TW" altLang="en-US" dirty="0" smtClean="0"/>
              <a:t>、维修工位</a:t>
            </a:r>
            <a:r>
              <a:rPr lang="en-US" altLang="zh-TW" dirty="0" smtClean="0"/>
              <a:t>(</a:t>
            </a:r>
            <a:r>
              <a:rPr lang="zh-TW" altLang="en-US" dirty="0" smtClean="0"/>
              <a:t>有车辆底色变橙色、无车为白色</a:t>
            </a:r>
            <a:r>
              <a:rPr lang="en-US" altLang="zh-TW" dirty="0" smtClean="0"/>
              <a:t>)</a:t>
            </a:r>
          </a:p>
          <a:p>
            <a:r>
              <a:rPr lang="en-US" altLang="zh-TW" dirty="0"/>
              <a:t>2</a:t>
            </a:r>
            <a:r>
              <a:rPr lang="zh-TW" altLang="en-US" dirty="0" smtClean="0"/>
              <a:t>、车牌号码</a:t>
            </a:r>
            <a:endParaRPr lang="en-US" altLang="zh-TW" dirty="0" smtClean="0"/>
          </a:p>
          <a:p>
            <a:r>
              <a:rPr lang="en-US" altLang="zh-CN" dirty="0" smtClean="0"/>
              <a:t>3</a:t>
            </a:r>
            <a:r>
              <a:rPr lang="zh-TW" altLang="en-US" dirty="0" smtClean="0"/>
              <a:t>、三天内交车（无资料）</a:t>
            </a:r>
            <a:endParaRPr lang="en-US" altLang="zh-TW" dirty="0" smtClean="0"/>
          </a:p>
          <a:p>
            <a:r>
              <a:rPr lang="en-US" altLang="zh-CN" dirty="0" smtClean="0"/>
              <a:t>4</a:t>
            </a:r>
            <a:r>
              <a:rPr lang="zh-TW" altLang="en-US" dirty="0" smtClean="0"/>
              <a:t>、查询车辆（在店车辆可查）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81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车间调度看</a:t>
            </a:r>
            <a:r>
              <a:rPr lang="zh-TW" altLang="en-US" b="1" dirty="0" smtClean="0"/>
              <a:t>板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43" y="1628800"/>
            <a:ext cx="7847013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937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0F0"/>
        </a:solidFill>
        <a:ln w="6350">
          <a:solidFill>
            <a:schemeClr val="tx1"/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24099</TotalTime>
  <Words>1429</Words>
  <Application>Microsoft Office PowerPoint</Application>
  <PresentationFormat>自定义</PresentationFormat>
  <Paragraphs>370</Paragraphs>
  <Slides>30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1" baseType="lpstr">
      <vt:lpstr>Office 主题</vt:lpstr>
      <vt:lpstr>广汽本田 透明车间调研</vt:lpstr>
      <vt:lpstr>PowerPoint 演示文稿</vt:lpstr>
      <vt:lpstr>广本 透明车间 调研</vt:lpstr>
      <vt:lpstr>入口迎宾</vt:lpstr>
      <vt:lpstr>预约看板</vt:lpstr>
      <vt:lpstr>客休室看板-栏位说明</vt:lpstr>
      <vt:lpstr>客休室看板-维修内容</vt:lpstr>
      <vt:lpstr>客休室看板-查看视频</vt:lpstr>
      <vt:lpstr>车间调度看板</vt:lpstr>
      <vt:lpstr>车间调度看板-栏位介绍</vt:lpstr>
      <vt:lpstr>车间调度看板-功能介绍</vt:lpstr>
      <vt:lpstr>车间调度看板-功能介绍</vt:lpstr>
      <vt:lpstr>车间调度看板-功能介绍</vt:lpstr>
      <vt:lpstr>车间调度看板-功能介绍</vt:lpstr>
      <vt:lpstr>车间调度看板-打卡介绍</vt:lpstr>
      <vt:lpstr>车间调度看板-打卡介绍</vt:lpstr>
      <vt:lpstr>车间调度看板-打卡介绍</vt:lpstr>
      <vt:lpstr>车间调度看板-打卡介绍</vt:lpstr>
      <vt:lpstr>车间调度看板-工位指示灯</vt:lpstr>
      <vt:lpstr>功能差异对比</vt:lpstr>
      <vt:lpstr>入口迎宾-差异对比</vt:lpstr>
      <vt:lpstr>客休室看板-差异对比 </vt:lpstr>
      <vt:lpstr>车间调度看板-差异对比</vt:lpstr>
      <vt:lpstr>产品功能流程分析</vt:lpstr>
      <vt:lpstr>后台逻辑流程分析</vt:lpstr>
      <vt:lpstr>后续调研重点说明</vt:lpstr>
      <vt:lpstr>PowerPoint 演示文稿</vt:lpstr>
      <vt:lpstr>参考原型</vt:lpstr>
      <vt:lpstr>参考原型</vt:lpstr>
      <vt:lpstr>参考原型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liuwh</cp:lastModifiedBy>
  <cp:revision>1564</cp:revision>
  <dcterms:modified xsi:type="dcterms:W3CDTF">2018-05-06T03:08:50Z</dcterms:modified>
</cp:coreProperties>
</file>